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slide" Target="slides/slide38.xml"/><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slide" Target="slides/slide40.xml"/><Relationship Id="rId21" Type="http://schemas.openxmlformats.org/officeDocument/2006/relationships/slide" Target="slides/slide17.xml"/><Relationship Id="rId43" Type="http://schemas.openxmlformats.org/officeDocument/2006/relationships/slide" Target="slides/slide39.xml"/><Relationship Id="rId24" Type="http://schemas.openxmlformats.org/officeDocument/2006/relationships/slide" Target="slides/slide20.xml"/><Relationship Id="rId46" Type="http://schemas.openxmlformats.org/officeDocument/2006/relationships/slide" Target="slides/slide42.xml"/><Relationship Id="rId23" Type="http://schemas.openxmlformats.org/officeDocument/2006/relationships/slide" Target="slides/slide19.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schemas.openxmlformats.org/officeDocument/2006/relationships/slide" Target="slides/slide44.xml"/><Relationship Id="rId25" Type="http://schemas.openxmlformats.org/officeDocument/2006/relationships/slide" Target="slides/slide21.xml"/><Relationship Id="rId47" Type="http://schemas.openxmlformats.org/officeDocument/2006/relationships/slide" Target="slides/slide43.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gif>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 name="Shape 23"/>
        <p:cNvGrpSpPr/>
        <p:nvPr/>
      </p:nvGrpSpPr>
      <p:grpSpPr>
        <a:xfrm>
          <a:off x="0" y="0"/>
          <a:ext cx="0" cy="0"/>
          <a:chOff x="0" y="0"/>
          <a:chExt cx="0" cy="0"/>
        </a:xfrm>
      </p:grpSpPr>
      <p:sp>
        <p:nvSpPr>
          <p:cNvPr id="24" name="Shape 24"/>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
        <p:nvSpPr>
          <p:cNvPr id="25" name="Shape 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Shape 93"/>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94" name="Shape 9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post-it analogy</a:t>
            </a:r>
            <a:endParaRPr/>
          </a:p>
          <a:p>
            <a:pPr indent="0" lvl="0" marL="0" rtl="0">
              <a:spcBef>
                <a:spcPts val="0"/>
              </a:spcBef>
              <a:spcAft>
                <a:spcPts val="0"/>
              </a:spcAft>
              <a:buNone/>
            </a:pPr>
            <a:r>
              <a:rPr lang="en"/>
              <a:t>there’s a number of usual analogies, here’s the post-it one.</a:t>
            </a:r>
            <a:endParaRPr/>
          </a:p>
          <a:p>
            <a:pPr indent="0" lvl="0" marL="0" rtl="0">
              <a:spcBef>
                <a:spcPts val="0"/>
              </a:spcBef>
              <a:spcAft>
                <a:spcPts val="0"/>
              </a:spcAft>
              <a:buNone/>
            </a:pPr>
            <a:r>
              <a:rPr lang="en"/>
              <a:t>- there are different categories (colors)</a:t>
            </a:r>
            <a:endParaRPr/>
          </a:p>
          <a:p>
            <a:pPr indent="0" lvl="0" marL="0" rtl="0">
              <a:spcBef>
                <a:spcPts val="0"/>
              </a:spcBef>
              <a:spcAft>
                <a:spcPts val="0"/>
              </a:spcAft>
              <a:buNone/>
            </a:pPr>
            <a:r>
              <a:rPr lang="en"/>
              <a:t>- can name it whatever you want (name it something for your sake)</a:t>
            </a:r>
            <a:endParaRPr/>
          </a:p>
          <a:p>
            <a:pPr indent="0" lvl="0" marL="0" rtl="0">
              <a:spcBef>
                <a:spcPts val="0"/>
              </a:spcBef>
              <a:spcAft>
                <a:spcPts val="0"/>
              </a:spcAft>
              <a:buNone/>
            </a:pPr>
            <a:r>
              <a:rPr lang="en"/>
              <a:t>- can store information of the correct type</a:t>
            </a:r>
            <a:endParaRPr/>
          </a:p>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first part of the code is going to contain variable declarations which you've already learned. As we go on, other things will appear here in the beginning such as the creation of objects and other pieces of code. </a:t>
            </a:r>
            <a:endParaRPr/>
          </a:p>
          <a:p>
            <a:pPr indent="0" lvl="0" marL="0" rtl="0">
              <a:spcBef>
                <a:spcPts val="0"/>
              </a:spcBef>
              <a:spcAft>
                <a:spcPts val="0"/>
              </a:spcAft>
              <a:buNone/>
            </a:pPr>
            <a:r>
              <a:t/>
            </a:r>
            <a:endParaRPr/>
          </a:p>
          <a:p>
            <a:pPr indent="0" lvl="0" marL="0" rtl="0">
              <a:spcBef>
                <a:spcPts val="0"/>
              </a:spcBef>
              <a:spcAft>
                <a:spcPts val="0"/>
              </a:spcAft>
              <a:buNone/>
            </a:pPr>
            <a:r>
              <a:rPr lang="en"/>
              <a:t>It is important to note that variables declared here are considered "global" variables, meaning they will be accessible to all of the code in the entire sketch. We will show examples of "local" variables later and how you might run into problems, but you should be putting all of your important variables here at the beginning"</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"This part should look a little new. The first real part of the dynamic code structure is the setup. Everything between the two curly brackets will run only once at the very beginning of the sketch. This is where you will want to put things that set up your sketch such as size of the applet window, background color, loading images into the sketch (so that you aren’t loading images over and over, slowing down your program), etc.</a:t>
            </a:r>
            <a:endParaRPr/>
          </a:p>
          <a:p>
            <a:pPr indent="0" lvl="0" marL="0" rtl="0">
              <a:spcBef>
                <a:spcPts val="0"/>
              </a:spcBef>
              <a:spcAft>
                <a:spcPts val="0"/>
              </a:spcAft>
              <a:buNone/>
            </a:pPr>
            <a:r>
              <a:t/>
            </a:r>
            <a:endParaRPr/>
          </a:p>
          <a:p>
            <a:pPr indent="0" lvl="0" marL="0" rtl="0">
              <a:spcBef>
                <a:spcPts val="0"/>
              </a:spcBef>
              <a:spcAft>
                <a:spcPts val="0"/>
              </a:spcAft>
              <a:buNone/>
            </a:pPr>
            <a:r>
              <a:rPr lang="en"/>
              <a:t>MAKE REFERENCE TO THESE PIECES BEING MODULES/CHUNKS OF CODE</a:t>
            </a:r>
            <a:endParaRPr/>
          </a:p>
          <a:p>
            <a:pPr indent="0" lvl="0" marL="0" rtl="0">
              <a:spcBef>
                <a:spcPts val="0"/>
              </a:spcBef>
              <a:spcAft>
                <a:spcPts val="0"/>
              </a:spcAft>
              <a:buNone/>
            </a:pPr>
            <a:r>
              <a:t/>
            </a:r>
            <a:endParaRPr/>
          </a:p>
          <a:p>
            <a:pPr indent="0" lvl="0" marL="0" rtl="0">
              <a:spcBef>
                <a:spcPts val="0"/>
              </a:spcBef>
              <a:spcAft>
                <a:spcPts val="0"/>
              </a:spcAft>
              <a:buNone/>
            </a:pPr>
            <a:r>
              <a:rPr lang="en"/>
              <a:t>It is also good practice to "initialize" your variables here. This is actually loading values into your variables so that your sketch runs the way it needs to. Some variables might need to be initialized while others might not. It can be done in the initial declarations (for ex. "int x = 3;") but it is good practice to put them in the setup.</a:t>
            </a:r>
            <a:endParaRPr/>
          </a:p>
          <a:p>
            <a:pPr indent="0" lvl="0" marL="0" rtl="0">
              <a:spcBef>
                <a:spcPts val="0"/>
              </a:spcBef>
              <a:spcAft>
                <a:spcPts val="0"/>
              </a:spcAft>
              <a:buNone/>
            </a:pPr>
            <a:r>
              <a:t/>
            </a:r>
            <a:endParaRPr/>
          </a:p>
          <a:p>
            <a:pPr indent="0" lvl="0" marL="0" rtl="0">
              <a:spcBef>
                <a:spcPts val="0"/>
              </a:spcBef>
              <a:spcAft>
                <a:spcPts val="0"/>
              </a:spcAft>
              <a:buNone/>
            </a:pPr>
            <a:r>
              <a:rPr lang="en"/>
              <a:t>Note the syntax used: open and closed parentheses in addition to the curly brackets. If you have a foreign keyboard make sure you know how to use these.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 name="Shape 29"/>
        <p:cNvGrpSpPr/>
        <p:nvPr/>
      </p:nvGrpSpPr>
      <p:grpSpPr>
        <a:xfrm>
          <a:off x="0" y="0"/>
          <a:ext cx="0" cy="0"/>
          <a:chOff x="0" y="0"/>
          <a:chExt cx="0" cy="0"/>
        </a:xfrm>
      </p:grpSpPr>
      <p:sp>
        <p:nvSpPr>
          <p:cNvPr id="30" name="Shape 3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31" name="Shape 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Draw loop is where the meat of your sketch will go. Things between these curly brackets will run one line at a time from start to finish then loop back again to the beginning, running over and over again until the sketch is stopped.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These are examples of how to declare variables and initialize them in one shot. Note: when not specified, a boolean variable will default to false.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use to - </a:t>
            </a:r>
            <a:endParaRPr/>
          </a:p>
          <a:p>
            <a:pPr indent="0" lvl="0" marL="0" rtl="0">
              <a:spcBef>
                <a:spcPts val="0"/>
              </a:spcBef>
              <a:spcAft>
                <a:spcPts val="0"/>
              </a:spcAft>
              <a:buNone/>
            </a:pPr>
            <a:r>
              <a:rPr lang="en"/>
              <a:t>- give yourself (and other people notes) </a:t>
            </a:r>
            <a:endParaRPr/>
          </a:p>
          <a:p>
            <a:pPr indent="0" lvl="0" marL="0" rtl="0">
              <a:spcBef>
                <a:spcPts val="0"/>
              </a:spcBef>
              <a:spcAft>
                <a:spcPts val="0"/>
              </a:spcAft>
              <a:buNone/>
            </a:pPr>
            <a:r>
              <a:rPr lang="en"/>
              <a:t>- “turn off” blocks of code during development / testing</a:t>
            </a:r>
            <a:endParaRPr/>
          </a:p>
          <a:p>
            <a:pPr indent="0" lvl="0" marL="0" rtl="0">
              <a:spcBef>
                <a:spcPts val="0"/>
              </a:spcBef>
              <a:spcAft>
                <a:spcPts val="0"/>
              </a:spcAft>
              <a:buNone/>
            </a:pPr>
            <a:r>
              <a:t/>
            </a:r>
            <a:endParaRPr/>
          </a:p>
          <a:p>
            <a:pPr indent="0" lvl="0" marL="0" rtl="0">
              <a:spcBef>
                <a:spcPts val="0"/>
              </a:spcBef>
              <a:spcAft>
                <a:spcPts val="0"/>
              </a:spcAft>
              <a:buNone/>
            </a:pPr>
            <a:r>
              <a:rPr lang="en"/>
              <a:t>i ALWAYS forget what stuff i made in old code means and it takes ages to figure it out again if i don’t leave detailed comments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 name="Shape 35"/>
        <p:cNvGrpSpPr/>
        <p:nvPr/>
      </p:nvGrpSpPr>
      <p:grpSpPr>
        <a:xfrm>
          <a:off x="0" y="0"/>
          <a:ext cx="0" cy="0"/>
          <a:chOff x="0" y="0"/>
          <a:chExt cx="0" cy="0"/>
        </a:xfrm>
      </p:grpSpPr>
      <p:sp>
        <p:nvSpPr>
          <p:cNvPr id="36" name="Shape 3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37" name="Shape 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colors, floats and ints for shapes</a:t>
            </a:r>
            <a:endParaRPr/>
          </a:p>
          <a:p>
            <a:pPr indent="0" lvl="0" marL="0" rtl="0">
              <a:spcBef>
                <a:spcPts val="0"/>
              </a:spcBef>
              <a:spcAft>
                <a:spcPts val="0"/>
              </a:spcAft>
              <a:buNone/>
            </a:pPr>
            <a:r>
              <a:rPr lang="en"/>
              <a:t>make them global variables. </a:t>
            </a:r>
            <a:endParaRPr/>
          </a:p>
          <a:p>
            <a:pPr indent="0" lvl="0" marL="0" rtl="0">
              <a:spcBef>
                <a:spcPts val="0"/>
              </a:spcBef>
              <a:spcAft>
                <a:spcPts val="0"/>
              </a:spcAft>
              <a:buNone/>
            </a:pPr>
            <a:r>
              <a:t/>
            </a:r>
            <a:endParaRPr/>
          </a:p>
          <a:p>
            <a:pPr indent="0" lvl="0" marL="0" rtl="0">
              <a:lnSpc>
                <a:spcPct val="120000"/>
              </a:lnSpc>
              <a:spcBef>
                <a:spcPts val="0"/>
              </a:spcBef>
              <a:spcAft>
                <a:spcPts val="0"/>
              </a:spcAft>
              <a:buNone/>
            </a:pPr>
            <a:r>
              <a:rPr lang="en"/>
              <a:t>“hard-coded” - </a:t>
            </a:r>
            <a:r>
              <a:rPr lang="en">
                <a:solidFill>
                  <a:srgbClr val="222222"/>
                </a:solidFill>
                <a:highlight>
                  <a:srgbClr val="FFFFFF"/>
                </a:highlight>
              </a:rPr>
              <a:t>fixed data or parameters in a program in such a way that they cannot be altered without modifying the program.</a:t>
            </a:r>
            <a:endParaRPr>
              <a:solidFill>
                <a:srgbClr val="222222"/>
              </a:solidFill>
              <a:highlight>
                <a:srgbClr val="FFFFFF"/>
              </a:highlight>
            </a:endParaRPr>
          </a:p>
          <a:p>
            <a:pPr indent="0" lvl="0" mar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do some demonstration here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first use special variables to set some basics.</a:t>
            </a:r>
            <a:endParaRPr/>
          </a:p>
          <a:p>
            <a:pPr indent="0" lvl="0" marL="0" rtl="0">
              <a:spcBef>
                <a:spcPts val="0"/>
              </a:spcBef>
              <a:spcAft>
                <a:spcPts val="0"/>
              </a:spcAft>
              <a:buNone/>
            </a:pPr>
            <a:r>
              <a:rPr lang="en"/>
              <a:t>make a shape follow the mouse. </a:t>
            </a:r>
            <a:endParaRPr/>
          </a:p>
          <a:p>
            <a:pPr indent="0" lvl="0" marL="0" rt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use operators to increment variables in the draw loop.</a:t>
            </a:r>
            <a:endParaRPr/>
          </a:p>
          <a:p>
            <a:pPr indent="0" lvl="0" marL="0" rtl="0">
              <a:spcBef>
                <a:spcPts val="0"/>
              </a:spcBef>
              <a:spcAft>
                <a:spcPts val="0"/>
              </a:spcAft>
              <a:buNone/>
            </a:pPr>
            <a:r>
              <a:rPr lang="en"/>
              <a:t>make some crazy procedural animations with shapes.</a:t>
            </a:r>
            <a:endParaRPr/>
          </a:p>
          <a:p>
            <a:pPr indent="0" lvl="0" marL="0" rtl="0">
              <a:spcBef>
                <a:spcPts val="0"/>
              </a:spcBef>
              <a:spcAft>
                <a:spcPts val="0"/>
              </a:spcAft>
              <a:buNone/>
            </a:pPr>
            <a:r>
              <a:rPr lang="en"/>
              <a:t>shape that changes over time, makes a drawing (see old jul19 sketches)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81" name="Shape 2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track one of the incrementing variables, maybe to see one that has moved offscreen? </a:t>
            </a:r>
            <a:endParaRPr/>
          </a:p>
          <a:p>
            <a:pPr indent="0" lvl="0" marL="0" rtl="0">
              <a:spcBef>
                <a:spcPts val="0"/>
              </a:spcBef>
              <a:spcAft>
                <a:spcPts val="0"/>
              </a:spcAft>
              <a:buNone/>
            </a:pPr>
            <a:r>
              <a:rPr lang="en"/>
              <a:t>increment a variable in setup to see why it isn’t working? </a:t>
            </a:r>
            <a:endParaRPr/>
          </a:p>
          <a:p>
            <a:pPr indent="0" lvl="0" marL="0" rtl="0">
              <a:spcBef>
                <a:spcPts val="0"/>
              </a:spcBef>
              <a:spcAft>
                <a:spcPts val="0"/>
              </a:spcAft>
              <a:buNone/>
            </a:pPr>
            <a:r>
              <a:rPr lang="en"/>
              <a:t>then move it into the draw loop. </a:t>
            </a:r>
            <a:endParaRPr/>
          </a:p>
          <a:p>
            <a:pPr indent="0" lvl="0" marL="0">
              <a:spcBef>
                <a:spcPts val="0"/>
              </a:spcBef>
              <a:spcAft>
                <a:spcPts val="0"/>
              </a:spcAft>
              <a:buNone/>
            </a:pPr>
            <a:r>
              <a:rPr lang="en"/>
              <a:t>also use a string to write out some labeled data.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87" name="Shape 2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 name="Shape 47"/>
        <p:cNvGrpSpPr/>
        <p:nvPr/>
      </p:nvGrpSpPr>
      <p:grpSpPr>
        <a:xfrm>
          <a:off x="0" y="0"/>
          <a:ext cx="0" cy="0"/>
          <a:chOff x="0" y="0"/>
          <a:chExt cx="0" cy="0"/>
        </a:xfrm>
      </p:grpSpPr>
      <p:sp>
        <p:nvSpPr>
          <p:cNvPr id="48" name="Shape 4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49" name="Shape 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use this to save a pretty picture of your work!!</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if they’ve already done a lot of this stuff, have them research and try using rotation on their own. show sketch 3 for an example of things they could try to do.</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Shape 317"/>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318" name="Shape 3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Shape 54"/>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55" name="Shape 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integrated development environment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post-it analogy</a:t>
            </a:r>
            <a:endParaRPr/>
          </a:p>
          <a:p>
            <a:pPr indent="0" lvl="0" marL="0" rtl="0">
              <a:spcBef>
                <a:spcPts val="0"/>
              </a:spcBef>
              <a:spcAft>
                <a:spcPts val="0"/>
              </a:spcAft>
              <a:buNone/>
            </a:pPr>
            <a:r>
              <a:rPr lang="en"/>
              <a:t>there’s a number of usual analogies, here’s the post-it one.</a:t>
            </a:r>
            <a:endParaRPr/>
          </a:p>
          <a:p>
            <a:pPr indent="0" lvl="0" marL="0" rtl="0">
              <a:spcBef>
                <a:spcPts val="0"/>
              </a:spcBef>
              <a:spcAft>
                <a:spcPts val="0"/>
              </a:spcAft>
              <a:buNone/>
            </a:pPr>
            <a:r>
              <a:rPr lang="en"/>
              <a:t>- there are different categories (colors)</a:t>
            </a:r>
            <a:endParaRPr/>
          </a:p>
          <a:p>
            <a:pPr indent="0" lvl="0" marL="0" rtl="0">
              <a:spcBef>
                <a:spcPts val="0"/>
              </a:spcBef>
              <a:spcAft>
                <a:spcPts val="0"/>
              </a:spcAft>
              <a:buNone/>
            </a:pPr>
            <a:r>
              <a:rPr lang="en"/>
              <a:t>- can name it whatever you want (name it something for your sake)</a:t>
            </a:r>
            <a:endParaRPr/>
          </a:p>
          <a:p>
            <a:pPr indent="0" lvl="0" marL="0" rtl="0">
              <a:spcBef>
                <a:spcPts val="0"/>
              </a:spcBef>
              <a:spcAft>
                <a:spcPts val="0"/>
              </a:spcAft>
              <a:buNone/>
            </a:pPr>
            <a:r>
              <a:rPr lang="en"/>
              <a:t>- can store information of the correct type</a:t>
            </a:r>
            <a:endParaRPr/>
          </a:p>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Content swappability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 name="Shape 8"/>
        <p:cNvGrpSpPr/>
        <p:nvPr/>
      </p:nvGrpSpPr>
      <p:grpSpPr>
        <a:xfrm>
          <a:off x="0" y="0"/>
          <a:ext cx="0" cy="0"/>
          <a:chOff x="0" y="0"/>
          <a:chExt cx="0" cy="0"/>
        </a:xfrm>
      </p:grpSpPr>
      <p:sp>
        <p:nvSpPr>
          <p:cNvPr id="9" name="Shape 9"/>
          <p:cNvSpPr txBox="1"/>
          <p:nvPr>
            <p:ph idx="1" type="subTitle"/>
          </p:nvPr>
        </p:nvSpPr>
        <p:spPr>
          <a:xfrm>
            <a:off x="685800" y="3786738"/>
            <a:ext cx="7772400" cy="1046400"/>
          </a:xfrm>
          <a:prstGeom prst="rect">
            <a:avLst/>
          </a:prstGeom>
          <a:noFill/>
          <a:ln>
            <a:noFill/>
          </a:ln>
        </p:spPr>
        <p:txBody>
          <a:bodyPr anchorCtr="0" anchor="t" bIns="91425" lIns="91425" spcFirstLastPara="1" rIns="91425" wrap="square" tIns="91425"/>
          <a:lstStyle>
            <a:lvl1pPr lvl="0"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1pPr>
            <a:lvl2pPr lvl="1"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rtl="0" algn="ctr">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sp>
        <p:nvSpPr>
          <p:cNvPr id="10" name="Shape 10"/>
          <p:cNvSpPr txBox="1"/>
          <p:nvPr>
            <p:ph type="ctrTitle"/>
          </p:nvPr>
        </p:nvSpPr>
        <p:spPr>
          <a:xfrm>
            <a:off x="685800" y="2111123"/>
            <a:ext cx="7772400" cy="1546500"/>
          </a:xfrm>
          <a:prstGeom prst="rect">
            <a:avLst/>
          </a:prstGeom>
          <a:noFill/>
          <a:ln>
            <a:noFill/>
          </a:ln>
        </p:spPr>
        <p:txBody>
          <a:bodyPr anchorCtr="0" anchor="b" bIns="91425" lIns="91425" spcFirstLastPara="1" rIns="91425" wrap="square" tIns="91425"/>
          <a:lstStyle>
            <a:lvl1pPr lvl="0"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2pPr>
            <a:lvl3pPr lvl="2"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3pPr>
            <a:lvl4pPr lvl="3"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4pPr>
            <a:lvl5pPr lvl="4"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5pPr>
            <a:lvl6pPr lvl="5"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6pPr>
            <a:lvl7pPr lvl="6"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7pPr>
            <a:lvl8pPr lvl="7"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8pPr>
            <a:lvl9pPr lvl="8" rtl="0" algn="ctr">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1" name="Shape 11"/>
        <p:cNvGrpSpPr/>
        <p:nvPr/>
      </p:nvGrpSpPr>
      <p:grpSpPr>
        <a:xfrm>
          <a:off x="0" y="0"/>
          <a:ext cx="0" cy="0"/>
          <a:chOff x="0" y="0"/>
          <a:chExt cx="0" cy="0"/>
        </a:xfrm>
      </p:grpSpPr>
      <p:sp>
        <p:nvSpPr>
          <p:cNvPr id="12" name="Shape 12"/>
          <p:cNvSpPr txBox="1"/>
          <p:nvPr>
            <p:ph type="title"/>
          </p:nvPr>
        </p:nvSpPr>
        <p:spPr>
          <a:xfrm>
            <a:off x="457200" y="274638"/>
            <a:ext cx="8229600" cy="1143000"/>
          </a:xfrm>
          <a:prstGeom prst="rect">
            <a:avLst/>
          </a:prstGeom>
          <a:noFill/>
          <a:ln>
            <a:noFill/>
          </a:ln>
        </p:spPr>
        <p:txBody>
          <a:bodyPr anchorCtr="0" anchor="b" bIns="91425" lIns="91425" spcFirstLastPara="1" rIns="91425" wrap="square" tIns="91425"/>
          <a:lstStyle>
            <a:lvl1pPr lvl="0" rtl="0" algn="l">
              <a:spcBef>
                <a:spcPts val="0"/>
              </a:spcBef>
              <a:spcAft>
                <a:spcPts val="0"/>
              </a:spcAft>
              <a:buSzPts val="3600"/>
              <a:buFont typeface="Arial"/>
              <a:buNone/>
              <a:defRPr b="1" sz="3600">
                <a:solidFill>
                  <a:schemeClr val="dk1"/>
                </a:solidFill>
                <a:latin typeface="Arial"/>
                <a:ea typeface="Arial"/>
                <a:cs typeface="Arial"/>
                <a:sym typeface="Arial"/>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13" name="Shape 13"/>
          <p:cNvSpPr txBox="1"/>
          <p:nvPr>
            <p:ph idx="1" type="body"/>
          </p:nvPr>
        </p:nvSpPr>
        <p:spPr>
          <a:xfrm>
            <a:off x="457200" y="1600200"/>
            <a:ext cx="8229600" cy="4967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 name="Shape 14"/>
        <p:cNvGrpSpPr/>
        <p:nvPr/>
      </p:nvGrpSpPr>
      <p:grpSpPr>
        <a:xfrm>
          <a:off x="0" y="0"/>
          <a:ext cx="0" cy="0"/>
          <a:chOff x="0" y="0"/>
          <a:chExt cx="0" cy="0"/>
        </a:xfrm>
      </p:grpSpPr>
      <p:sp>
        <p:nvSpPr>
          <p:cNvPr id="15" name="Shape 15"/>
          <p:cNvSpPr txBox="1"/>
          <p:nvPr>
            <p:ph type="title"/>
          </p:nvPr>
        </p:nvSpPr>
        <p:spPr>
          <a:xfrm>
            <a:off x="457200" y="274638"/>
            <a:ext cx="8229600" cy="1143000"/>
          </a:xfrm>
          <a:prstGeom prst="rect">
            <a:avLst/>
          </a:prstGeom>
          <a:noFill/>
          <a:ln>
            <a:noFill/>
          </a:ln>
        </p:spPr>
        <p:txBody>
          <a:bodyPr anchorCtr="0" anchor="b" bIns="91425" lIns="91425" spcFirstLastPara="1" rIns="91425" wrap="square" tIns="91425"/>
          <a:lstStyle>
            <a:lvl1pPr lvl="0" rtl="0" algn="l">
              <a:spcBef>
                <a:spcPts val="0"/>
              </a:spcBef>
              <a:spcAft>
                <a:spcPts val="0"/>
              </a:spcAft>
              <a:buSzPts val="3600"/>
              <a:buFont typeface="Arial"/>
              <a:buNone/>
              <a:defRPr b="1" sz="3600">
                <a:solidFill>
                  <a:schemeClr val="dk1"/>
                </a:solidFill>
                <a:latin typeface="Arial"/>
                <a:ea typeface="Arial"/>
                <a:cs typeface="Arial"/>
                <a:sym typeface="Arial"/>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16" name="Shape 16"/>
          <p:cNvSpPr txBox="1"/>
          <p:nvPr>
            <p:ph idx="1" type="body"/>
          </p:nvPr>
        </p:nvSpPr>
        <p:spPr>
          <a:xfrm>
            <a:off x="457200" y="1600200"/>
            <a:ext cx="3994500" cy="4967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7" name="Shape 17"/>
          <p:cNvSpPr txBox="1"/>
          <p:nvPr>
            <p:ph idx="2" type="body"/>
          </p:nvPr>
        </p:nvSpPr>
        <p:spPr>
          <a:xfrm>
            <a:off x="4692274" y="1600200"/>
            <a:ext cx="3994500" cy="4967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8" name="Shape 18"/>
        <p:cNvGrpSpPr/>
        <p:nvPr/>
      </p:nvGrpSpPr>
      <p:grpSpPr>
        <a:xfrm>
          <a:off x="0" y="0"/>
          <a:ext cx="0" cy="0"/>
          <a:chOff x="0" y="0"/>
          <a:chExt cx="0" cy="0"/>
        </a:xfrm>
      </p:grpSpPr>
      <p:sp>
        <p:nvSpPr>
          <p:cNvPr id="19" name="Shape 19"/>
          <p:cNvSpPr txBox="1"/>
          <p:nvPr>
            <p:ph type="title"/>
          </p:nvPr>
        </p:nvSpPr>
        <p:spPr>
          <a:xfrm>
            <a:off x="457200" y="274638"/>
            <a:ext cx="8229600" cy="1143000"/>
          </a:xfrm>
          <a:prstGeom prst="rect">
            <a:avLst/>
          </a:prstGeom>
          <a:noFill/>
          <a:ln>
            <a:noFill/>
          </a:ln>
        </p:spPr>
        <p:txBody>
          <a:bodyPr anchorCtr="0" anchor="b" bIns="91425" lIns="91425" spcFirstLastPara="1" rIns="91425" wrap="square" tIns="91425"/>
          <a:lstStyle>
            <a:lvl1pPr lvl="0" rtl="0" algn="l">
              <a:spcBef>
                <a:spcPts val="0"/>
              </a:spcBef>
              <a:spcAft>
                <a:spcPts val="0"/>
              </a:spcAft>
              <a:buSzPts val="3600"/>
              <a:buFont typeface="Arial"/>
              <a:buNone/>
              <a:defRPr b="1" sz="3600">
                <a:solidFill>
                  <a:schemeClr val="dk1"/>
                </a:solidFill>
                <a:latin typeface="Arial"/>
                <a:ea typeface="Arial"/>
                <a:cs typeface="Arial"/>
                <a:sym typeface="Arial"/>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0" name="Shape 20"/>
        <p:cNvGrpSpPr/>
        <p:nvPr/>
      </p:nvGrpSpPr>
      <p:grpSpPr>
        <a:xfrm>
          <a:off x="0" y="0"/>
          <a:ext cx="0" cy="0"/>
          <a:chOff x="0" y="0"/>
          <a:chExt cx="0" cy="0"/>
        </a:xfrm>
      </p:grpSpPr>
      <p:sp>
        <p:nvSpPr>
          <p:cNvPr id="21" name="Shape 21"/>
          <p:cNvSpPr txBox="1"/>
          <p:nvPr>
            <p:ph idx="1" type="body"/>
          </p:nvPr>
        </p:nvSpPr>
        <p:spPr>
          <a:xfrm>
            <a:off x="457200" y="5875079"/>
            <a:ext cx="8229600" cy="692700"/>
          </a:xfrm>
          <a:prstGeom prst="rect">
            <a:avLst/>
          </a:prstGeom>
          <a:noFill/>
          <a:ln>
            <a:noFill/>
          </a:ln>
        </p:spPr>
        <p:txBody>
          <a:bodyPr anchorCtr="0" anchor="t" bIns="91425" lIns="91425" spcFirstLastPara="1" rIns="91425" wrap="square" tIns="91425"/>
          <a:lstStyle>
            <a:lvl1pPr indent="-342900" lvl="0" marL="457200" rtl="0" algn="ctr">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rtl="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rtl="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rtl="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rtl="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rtl="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rtl="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rtl="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rtl="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2" name="Shape 2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chemeClr val="lt1"/>
            </a:gs>
            <a:gs pos="30000">
              <a:schemeClr val="lt1"/>
            </a:gs>
            <a:gs pos="100000">
              <a:schemeClr val="lt2"/>
            </a:gs>
          </a:gsLst>
          <a:path path="circle">
            <a:fillToRect b="50%" l="50%" r="50%" t="50%"/>
          </a:path>
          <a:tileRect/>
        </a:gra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74638"/>
            <a:ext cx="8229600" cy="1143000"/>
          </a:xfrm>
          <a:prstGeom prst="rect">
            <a:avLst/>
          </a:prstGeom>
          <a:noFill/>
          <a:ln>
            <a:noFill/>
          </a:ln>
        </p:spPr>
        <p:txBody>
          <a:bodyPr anchorCtr="0" anchor="b" bIns="91425" lIns="91425" spcFirstLastPara="1" rIns="91425" wrap="square" tIns="91425"/>
          <a:lstStyle>
            <a:lvl1pPr lvl="0"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457200" y="1600200"/>
            <a:ext cx="8229600" cy="4967700"/>
          </a:xfrm>
          <a:prstGeom prst="rect">
            <a:avLst/>
          </a:prstGeom>
          <a:noFill/>
          <a:ln>
            <a:noFill/>
          </a:ln>
        </p:spPr>
        <p:txBody>
          <a:bodyPr anchorCtr="0" anchor="t" bIns="91425" lIns="91425" spcFirstLastPara="1" rIns="91425" wrap="square" tIns="91425"/>
          <a:lstStyle>
            <a:lvl1pPr indent="-419100" lvl="0" marL="457200" rtl="0" algn="l">
              <a:spcBef>
                <a:spcPts val="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1pPr>
            <a:lvl2pPr indent="-381000" lvl="1" marL="914400" rtl="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81000" lvl="2" marL="1371600" rtl="0" algn="l">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42900" lvl="3" marL="18288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6pPr>
            <a:lvl7pPr indent="-342900" lvl="6" marL="32004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7pPr>
            <a:lvl8pPr indent="-342900" lvl="7" marL="36576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8pPr>
            <a:lvl9pPr indent="-342900" lvl="8" marL="4114800" rtl="0" algn="l">
              <a:spcBef>
                <a:spcPts val="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 name="Shape 26"/>
        <p:cNvGrpSpPr/>
        <p:nvPr/>
      </p:nvGrpSpPr>
      <p:grpSpPr>
        <a:xfrm>
          <a:off x="0" y="0"/>
          <a:ext cx="0" cy="0"/>
          <a:chOff x="0" y="0"/>
          <a:chExt cx="0" cy="0"/>
        </a:xfrm>
      </p:grpSpPr>
      <p:sp>
        <p:nvSpPr>
          <p:cNvPr id="27" name="Shape 27"/>
          <p:cNvSpPr txBox="1"/>
          <p:nvPr>
            <p:ph type="ctrTitle"/>
          </p:nvPr>
        </p:nvSpPr>
        <p:spPr>
          <a:xfrm>
            <a:off x="646738" y="1488898"/>
            <a:ext cx="7772400" cy="1546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VARIABLES</a:t>
            </a:r>
            <a:endParaRPr/>
          </a:p>
        </p:txBody>
      </p:sp>
      <p:sp>
        <p:nvSpPr>
          <p:cNvPr id="28" name="Shape 28"/>
          <p:cNvSpPr txBox="1"/>
          <p:nvPr>
            <p:ph type="ctrTitle"/>
          </p:nvPr>
        </p:nvSpPr>
        <p:spPr>
          <a:xfrm>
            <a:off x="724875" y="3400625"/>
            <a:ext cx="7772400" cy="1212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i="1" lang="en" sz="3600"/>
              <a:t>Storing and Manipulating Data</a:t>
            </a:r>
            <a:endParaRPr i="1" sz="3600"/>
          </a:p>
          <a:p>
            <a:pPr indent="0" lvl="0" marL="0" rtl="0">
              <a:spcBef>
                <a:spcPts val="0"/>
              </a:spcBef>
              <a:spcAft>
                <a:spcPts val="0"/>
              </a:spcAft>
              <a:buNone/>
            </a:pPr>
            <a:r>
              <a:t/>
            </a:r>
            <a:endParaRPr sz="3600">
              <a:solidFill>
                <a:srgbClr val="FFFFFF"/>
              </a:solidFill>
              <a:highlight>
                <a:srgbClr val="000000"/>
              </a:highlight>
            </a:endParaRPr>
          </a:p>
          <a:p>
            <a:pPr indent="0" lvl="0" marL="0" rtl="0">
              <a:spcBef>
                <a:spcPts val="0"/>
              </a:spcBef>
              <a:spcAft>
                <a:spcPts val="0"/>
              </a:spcAft>
              <a:buNone/>
            </a:pPr>
            <a:r>
              <a:rPr lang="en" sz="3600">
                <a:solidFill>
                  <a:srgbClr val="FFFFFF"/>
                </a:solidFill>
                <a:highlight>
                  <a:srgbClr val="000000"/>
                </a:highlight>
              </a:rPr>
              <a:t>GD105 WEEK 2</a:t>
            </a:r>
            <a:endParaRPr sz="3600">
              <a:solidFill>
                <a:srgbClr val="FFFFFF"/>
              </a:solidFill>
              <a:highlight>
                <a:srgbClr val="000000"/>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Shape 8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a:p>
        </p:txBody>
      </p:sp>
      <p:sp>
        <p:nvSpPr>
          <p:cNvPr id="90" name="Shape 9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t/>
            </a:r>
            <a:endParaRPr/>
          </a:p>
        </p:txBody>
      </p:sp>
      <p:pic>
        <p:nvPicPr>
          <p:cNvPr descr="containerfit2.gif" id="91" name="Shape 91"/>
          <p:cNvPicPr preferRelativeResize="0"/>
          <p:nvPr/>
        </p:nvPicPr>
        <p:blipFill>
          <a:blip r:embed="rId3">
            <a:alphaModFix/>
          </a:blip>
          <a:stretch>
            <a:fillRect/>
          </a:stretch>
        </p:blipFill>
        <p:spPr>
          <a:xfrm>
            <a:off x="0" y="0"/>
            <a:ext cx="914400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Shape 9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But not all containers are appropriate...</a:t>
            </a:r>
            <a:endParaRPr/>
          </a:p>
        </p:txBody>
      </p:sp>
      <p:pic>
        <p:nvPicPr>
          <p:cNvPr descr="wrongContainer.gif" id="97" name="Shape 97"/>
          <p:cNvPicPr preferRelativeResize="0"/>
          <p:nvPr/>
        </p:nvPicPr>
        <p:blipFill>
          <a:blip r:embed="rId3">
            <a:alphaModFix/>
          </a:blip>
          <a:stretch>
            <a:fillRect/>
          </a:stretch>
        </p:blipFill>
        <p:spPr>
          <a:xfrm>
            <a:off x="0" y="1725567"/>
            <a:ext cx="9144000" cy="513243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Shape 10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Variables</a:t>
            </a:r>
            <a:endParaRPr/>
          </a:p>
        </p:txBody>
      </p:sp>
      <p:sp>
        <p:nvSpPr>
          <p:cNvPr id="103" name="Shape 10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More technically:</a:t>
            </a:r>
            <a:endParaRPr/>
          </a:p>
          <a:p>
            <a:pPr indent="0" lvl="0" marL="0" rtl="0">
              <a:spcBef>
                <a:spcPts val="600"/>
              </a:spcBef>
              <a:spcAft>
                <a:spcPts val="0"/>
              </a:spcAft>
              <a:buNone/>
            </a:pPr>
            <a:r>
              <a:t/>
            </a:r>
            <a:endParaRPr/>
          </a:p>
          <a:p>
            <a:pPr indent="0" lvl="0" marL="0" rtl="0">
              <a:spcBef>
                <a:spcPts val="600"/>
              </a:spcBef>
              <a:spcAft>
                <a:spcPts val="0"/>
              </a:spcAft>
              <a:buNone/>
            </a:pPr>
            <a:r>
              <a:rPr i="1" lang="en"/>
              <a:t>“A variable is a named pointer to a location in the computer’s memory where data is stored. Since computers only process information one instruction at a time, a variable allows a programmer to save information from one point in the program and refer back to it at a later time.”</a:t>
            </a:r>
            <a:endParaRPr i="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Shape 10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lgn="ctr">
              <a:spcBef>
                <a:spcPts val="0"/>
              </a:spcBef>
              <a:spcAft>
                <a:spcPts val="0"/>
              </a:spcAft>
              <a:buNone/>
            </a:pPr>
            <a:r>
              <a:rPr lang="en"/>
              <a:t>Variables</a:t>
            </a:r>
            <a:endParaRPr/>
          </a:p>
        </p:txBody>
      </p:sp>
      <p:sp>
        <p:nvSpPr>
          <p:cNvPr id="109" name="Shape 109"/>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Two really useful features:</a:t>
            </a:r>
            <a:endParaRPr/>
          </a:p>
          <a:p>
            <a:pPr indent="0" lvl="0" marL="0" rtl="0">
              <a:spcBef>
                <a:spcPts val="600"/>
              </a:spcBef>
              <a:spcAft>
                <a:spcPts val="0"/>
              </a:spcAft>
              <a:buNone/>
            </a:pPr>
            <a:r>
              <a:t/>
            </a:r>
            <a:endParaRPr/>
          </a:p>
          <a:p>
            <a:pPr indent="0" lvl="0" marL="0" rtl="0">
              <a:spcBef>
                <a:spcPts val="600"/>
              </a:spcBef>
              <a:spcAft>
                <a:spcPts val="0"/>
              </a:spcAft>
              <a:buNone/>
            </a:pPr>
            <a:r>
              <a:rPr lang="en"/>
              <a:t>1. Data can be stored in a computer's memory so a program can access it and use it over and over.</a:t>
            </a:r>
            <a:endParaRPr/>
          </a:p>
          <a:p>
            <a:pPr indent="0" lvl="0" marL="0" rtl="0">
              <a:spcBef>
                <a:spcPts val="600"/>
              </a:spcBef>
              <a:spcAft>
                <a:spcPts val="0"/>
              </a:spcAft>
              <a:buNone/>
            </a:pPr>
            <a:r>
              <a:t/>
            </a:r>
            <a:endParaRPr/>
          </a:p>
          <a:p>
            <a:pPr indent="0" lvl="0" marL="0">
              <a:spcBef>
                <a:spcPts val="600"/>
              </a:spcBef>
              <a:spcAft>
                <a:spcPts val="0"/>
              </a:spcAft>
              <a:buNone/>
            </a:pPr>
            <a:r>
              <a:rPr lang="en"/>
              <a:t>2. Even better, a program can </a:t>
            </a:r>
            <a:r>
              <a:rPr b="1" lang="en" u="sng"/>
              <a:t>change</a:t>
            </a:r>
            <a:r>
              <a:rPr b="1" lang="en"/>
              <a:t> </a:t>
            </a:r>
            <a:r>
              <a:rPr lang="en"/>
              <a:t>this information while running.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Shape 114"/>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Variables</a:t>
            </a:r>
            <a:endParaRPr/>
          </a:p>
        </p:txBody>
      </p:sp>
      <p:sp>
        <p:nvSpPr>
          <p:cNvPr id="115" name="Shape 115"/>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What sort of things can you do? </a:t>
            </a:r>
            <a:endParaRPr/>
          </a:p>
          <a:p>
            <a:pPr indent="0" lvl="0" marL="0" rtl="0">
              <a:spcBef>
                <a:spcPts val="600"/>
              </a:spcBef>
              <a:spcAft>
                <a:spcPts val="0"/>
              </a:spcAft>
              <a:buNone/>
            </a:pPr>
            <a:r>
              <a:t/>
            </a:r>
            <a:endParaRPr/>
          </a:p>
          <a:p>
            <a:pPr indent="0" lvl="0" marL="0" rtl="0">
              <a:spcBef>
                <a:spcPts val="600"/>
              </a:spcBef>
              <a:spcAft>
                <a:spcPts val="0"/>
              </a:spcAft>
              <a:buNone/>
            </a:pPr>
            <a:r>
              <a:rPr lang="en"/>
              <a:t>Keep track of information related to shapes: color, size, location.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Shape 120"/>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lgn="ctr">
              <a:spcBef>
                <a:spcPts val="0"/>
              </a:spcBef>
              <a:spcAft>
                <a:spcPts val="0"/>
              </a:spcAft>
              <a:buNone/>
            </a:pPr>
            <a:r>
              <a:rPr lang="en"/>
              <a:t>Data types</a:t>
            </a:r>
            <a:endParaRPr/>
          </a:p>
        </p:txBody>
      </p:sp>
      <p:sp>
        <p:nvSpPr>
          <p:cNvPr id="121" name="Shape 121"/>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rtl="0">
              <a:spcBef>
                <a:spcPts val="600"/>
              </a:spcBef>
              <a:spcAft>
                <a:spcPts val="0"/>
              </a:spcAft>
              <a:buClr>
                <a:srgbClr val="3D85C6"/>
              </a:buClr>
              <a:buSzPts val="3000"/>
              <a:buChar char="●"/>
            </a:pPr>
            <a:r>
              <a:rPr lang="en">
                <a:solidFill>
                  <a:srgbClr val="3D85C6"/>
                </a:solidFill>
              </a:rPr>
              <a:t>int</a:t>
            </a:r>
            <a:endParaRPr>
              <a:solidFill>
                <a:srgbClr val="3D85C6"/>
              </a:solidFill>
            </a:endParaRPr>
          </a:p>
          <a:p>
            <a:pPr indent="-381000" lvl="1" marL="914400" rtl="0">
              <a:spcBef>
                <a:spcPts val="0"/>
              </a:spcBef>
              <a:spcAft>
                <a:spcPts val="0"/>
              </a:spcAft>
              <a:buSzPts val="2400"/>
              <a:buChar char="○"/>
            </a:pPr>
            <a:r>
              <a:rPr lang="en"/>
              <a:t>whole numbers</a:t>
            </a:r>
            <a:endParaRPr/>
          </a:p>
          <a:p>
            <a:pPr indent="-381000" lvl="1" marL="914400" rtl="0">
              <a:spcBef>
                <a:spcPts val="0"/>
              </a:spcBef>
              <a:spcAft>
                <a:spcPts val="0"/>
              </a:spcAft>
              <a:buSzPts val="2400"/>
              <a:buChar char="○"/>
            </a:pPr>
            <a:r>
              <a:rPr lang="en"/>
              <a:t>1, 2, -3, 40, 2013</a:t>
            </a:r>
            <a:endParaRPr/>
          </a:p>
          <a:p>
            <a:pPr indent="0" lvl="0" marL="457200" rtl="0">
              <a:spcBef>
                <a:spcPts val="600"/>
              </a:spcBef>
              <a:spcAft>
                <a:spcPts val="0"/>
              </a:spcAft>
              <a:buNone/>
            </a:pPr>
            <a:r>
              <a:t/>
            </a:r>
            <a:endParaRPr/>
          </a:p>
          <a:p>
            <a:pPr indent="-419100" lvl="0" marL="457200" rtl="0">
              <a:spcBef>
                <a:spcPts val="600"/>
              </a:spcBef>
              <a:spcAft>
                <a:spcPts val="0"/>
              </a:spcAft>
              <a:buClr>
                <a:srgbClr val="3D85C6"/>
              </a:buClr>
              <a:buSzPts val="3000"/>
              <a:buChar char="●"/>
            </a:pPr>
            <a:r>
              <a:rPr lang="en">
                <a:solidFill>
                  <a:srgbClr val="3D85C6"/>
                </a:solidFill>
              </a:rPr>
              <a:t>float</a:t>
            </a:r>
            <a:endParaRPr>
              <a:solidFill>
                <a:srgbClr val="3D85C6"/>
              </a:solidFill>
            </a:endParaRPr>
          </a:p>
          <a:p>
            <a:pPr indent="-381000" lvl="1" marL="914400" rtl="0">
              <a:spcBef>
                <a:spcPts val="0"/>
              </a:spcBef>
              <a:spcAft>
                <a:spcPts val="0"/>
              </a:spcAft>
              <a:buSzPts val="2400"/>
              <a:buChar char="○"/>
            </a:pPr>
            <a:r>
              <a:rPr lang="en"/>
              <a:t>floating point number (decimal points)</a:t>
            </a:r>
            <a:endParaRPr/>
          </a:p>
          <a:p>
            <a:pPr indent="-381000" lvl="1" marL="914400" rtl="0">
              <a:spcBef>
                <a:spcPts val="0"/>
              </a:spcBef>
              <a:spcAft>
                <a:spcPts val="0"/>
              </a:spcAft>
              <a:buSzPts val="2400"/>
              <a:buChar char="○"/>
            </a:pPr>
            <a:r>
              <a:rPr lang="en"/>
              <a:t>0.5, 1.34, 11.5, 7.0/2.0</a:t>
            </a:r>
            <a:endParaRPr/>
          </a:p>
          <a:p>
            <a:pPr indent="0" lvl="0" marL="457200">
              <a:spcBef>
                <a:spcPts val="6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types</a:t>
            </a:r>
            <a:endParaRPr/>
          </a:p>
        </p:txBody>
      </p:sp>
      <p:sp>
        <p:nvSpPr>
          <p:cNvPr id="127" name="Shape 127"/>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rtl="0">
              <a:spcBef>
                <a:spcPts val="600"/>
              </a:spcBef>
              <a:spcAft>
                <a:spcPts val="0"/>
              </a:spcAft>
              <a:buClr>
                <a:srgbClr val="3D85C6"/>
              </a:buClr>
              <a:buSzPts val="3000"/>
              <a:buChar char="●"/>
            </a:pPr>
            <a:r>
              <a:rPr lang="en" u="sng">
                <a:solidFill>
                  <a:srgbClr val="3D85C6"/>
                </a:solidFill>
              </a:rPr>
              <a:t>S</a:t>
            </a:r>
            <a:r>
              <a:rPr lang="en">
                <a:solidFill>
                  <a:srgbClr val="3D85C6"/>
                </a:solidFill>
              </a:rPr>
              <a:t>tring</a:t>
            </a:r>
            <a:endParaRPr>
              <a:solidFill>
                <a:srgbClr val="3D85C6"/>
              </a:solidFill>
            </a:endParaRPr>
          </a:p>
          <a:p>
            <a:pPr indent="-381000" lvl="1" marL="914400" rtl="0">
              <a:spcBef>
                <a:spcPts val="0"/>
              </a:spcBef>
              <a:spcAft>
                <a:spcPts val="0"/>
              </a:spcAft>
              <a:buSzPts val="2400"/>
              <a:buChar char="○"/>
            </a:pPr>
            <a:r>
              <a:rPr lang="en"/>
              <a:t>ASCII characters, declared in quotation marks</a:t>
            </a:r>
            <a:endParaRPr/>
          </a:p>
          <a:p>
            <a:pPr indent="-381000" lvl="1" marL="914400" rtl="0">
              <a:spcBef>
                <a:spcPts val="0"/>
              </a:spcBef>
              <a:spcAft>
                <a:spcPts val="0"/>
              </a:spcAft>
              <a:buSzPts val="2400"/>
              <a:buChar char="○"/>
            </a:pPr>
            <a:r>
              <a:rPr lang="en"/>
              <a:t>"lemon", "meringue", "pie"</a:t>
            </a:r>
            <a:endParaRPr/>
          </a:p>
          <a:p>
            <a:pPr indent="0" lvl="0" marL="457200" rtl="0">
              <a:spcBef>
                <a:spcPts val="600"/>
              </a:spcBef>
              <a:spcAft>
                <a:spcPts val="0"/>
              </a:spcAft>
              <a:buNone/>
            </a:pPr>
            <a:r>
              <a:t/>
            </a:r>
            <a:endParaRPr/>
          </a:p>
          <a:p>
            <a:pPr indent="-419100" lvl="0" marL="457200" rtl="0">
              <a:spcBef>
                <a:spcPts val="600"/>
              </a:spcBef>
              <a:spcAft>
                <a:spcPts val="0"/>
              </a:spcAft>
              <a:buClr>
                <a:srgbClr val="3D85C6"/>
              </a:buClr>
              <a:buSzPts val="3000"/>
              <a:buChar char="●"/>
            </a:pPr>
            <a:r>
              <a:rPr lang="en">
                <a:solidFill>
                  <a:srgbClr val="3D85C6"/>
                </a:solidFill>
              </a:rPr>
              <a:t>boolean</a:t>
            </a:r>
            <a:endParaRPr>
              <a:solidFill>
                <a:srgbClr val="3D85C6"/>
              </a:solidFill>
            </a:endParaRPr>
          </a:p>
          <a:p>
            <a:pPr indent="-381000" lvl="1" marL="914400" rtl="0">
              <a:spcBef>
                <a:spcPts val="0"/>
              </a:spcBef>
              <a:spcAft>
                <a:spcPts val="0"/>
              </a:spcAft>
              <a:buSzPts val="2400"/>
              <a:buChar char="○"/>
            </a:pPr>
            <a:r>
              <a:rPr lang="en"/>
              <a:t>true, false</a:t>
            </a:r>
            <a:endParaRPr/>
          </a:p>
          <a:p>
            <a:pPr indent="0" lvl="0" marL="0" rtl="0">
              <a:spcBef>
                <a:spcPts val="600"/>
              </a:spcBef>
              <a:spcAft>
                <a:spcPts val="0"/>
              </a:spcAft>
              <a:buNone/>
            </a:pPr>
            <a:r>
              <a:t/>
            </a:r>
            <a:endParaRPr/>
          </a:p>
          <a:p>
            <a:pPr indent="-419100" lvl="0" marL="457200" rtl="0">
              <a:spcBef>
                <a:spcPts val="600"/>
              </a:spcBef>
              <a:spcAft>
                <a:spcPts val="0"/>
              </a:spcAft>
              <a:buClr>
                <a:srgbClr val="3D85C6"/>
              </a:buClr>
              <a:buSzPts val="3000"/>
              <a:buChar char="●"/>
            </a:pPr>
            <a:r>
              <a:rPr lang="en">
                <a:solidFill>
                  <a:srgbClr val="3D85C6"/>
                </a:solidFill>
              </a:rPr>
              <a:t>color</a:t>
            </a:r>
            <a:endParaRPr>
              <a:solidFill>
                <a:srgbClr val="3D85C6"/>
              </a:solidFill>
            </a:endParaRPr>
          </a:p>
          <a:p>
            <a:pPr indent="-381000" lvl="1" marL="914400" rtl="0">
              <a:spcBef>
                <a:spcPts val="0"/>
              </a:spcBef>
              <a:spcAft>
                <a:spcPts val="0"/>
              </a:spcAft>
              <a:buSzPts val="2400"/>
              <a:buChar char="○"/>
            </a:pPr>
            <a:r>
              <a:rPr lang="en"/>
              <a:t>colors; by default uses RGB</a:t>
            </a:r>
            <a:endParaRPr/>
          </a:p>
          <a:p>
            <a:pPr indent="-381000" lvl="1" marL="914400" rtl="0">
              <a:spcBef>
                <a:spcPts val="0"/>
              </a:spcBef>
              <a:spcAft>
                <a:spcPts val="0"/>
              </a:spcAft>
              <a:buSzPts val="2400"/>
              <a:buChar char="○"/>
            </a:pPr>
            <a:r>
              <a:rPr lang="en"/>
              <a:t>(255, 177, 80)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4800"/>
              <a:t>Variables are </a:t>
            </a:r>
            <a:r>
              <a:rPr b="1" lang="en" sz="4800" u="sng"/>
              <a:t>declared</a:t>
            </a:r>
            <a:r>
              <a:rPr lang="en" sz="4800"/>
              <a:t> and</a:t>
            </a:r>
            <a:r>
              <a:rPr b="1" lang="en" sz="4800"/>
              <a:t> </a:t>
            </a:r>
            <a:r>
              <a:rPr b="1" lang="en" sz="4800" u="sng"/>
              <a:t>initialized(assigned)</a:t>
            </a:r>
            <a:r>
              <a:rPr lang="en" sz="4800"/>
              <a:t>.</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Shape 137"/>
          <p:cNvSpPr txBox="1"/>
          <p:nvPr>
            <p:ph idx="1" type="body"/>
          </p:nvPr>
        </p:nvSpPr>
        <p:spPr>
          <a:xfrm>
            <a:off x="275500" y="1324700"/>
            <a:ext cx="23607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Declarations</a:t>
            </a:r>
            <a:endParaRPr/>
          </a:p>
        </p:txBody>
      </p:sp>
      <p:sp>
        <p:nvSpPr>
          <p:cNvPr id="138" name="Shape 138"/>
          <p:cNvSpPr txBox="1"/>
          <p:nvPr>
            <p:ph type="title"/>
          </p:nvPr>
        </p:nvSpPr>
        <p:spPr>
          <a:xfrm>
            <a:off x="457200" y="350895"/>
            <a:ext cx="8229600" cy="6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Structure</a:t>
            </a:r>
            <a:endParaRPr/>
          </a:p>
        </p:txBody>
      </p:sp>
      <p:sp>
        <p:nvSpPr>
          <p:cNvPr id="139" name="Shape 139"/>
          <p:cNvSpPr txBox="1"/>
          <p:nvPr>
            <p:ph idx="1" type="body"/>
          </p:nvPr>
        </p:nvSpPr>
        <p:spPr>
          <a:xfrm>
            <a:off x="3589550" y="1248500"/>
            <a:ext cx="55545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000"/>
              <a:t>int x; </a:t>
            </a:r>
            <a:r>
              <a:rPr i="1" lang="en" sz="2000">
                <a:solidFill>
                  <a:srgbClr val="999999"/>
                </a:solidFill>
              </a:rPr>
              <a:t>//declare a variable for x</a:t>
            </a:r>
            <a:endParaRPr i="1" sz="2000">
              <a:solidFill>
                <a:srgbClr val="999999"/>
              </a:solidFill>
            </a:endParaRPr>
          </a:p>
          <a:p>
            <a:pPr indent="0" lvl="0" marL="0" rtl="0">
              <a:spcBef>
                <a:spcPts val="600"/>
              </a:spcBef>
              <a:spcAft>
                <a:spcPts val="0"/>
              </a:spcAft>
              <a:buNone/>
            </a:pPr>
            <a:r>
              <a:rPr lang="en" sz="2000"/>
              <a:t>float y; </a:t>
            </a:r>
            <a:r>
              <a:rPr i="1" lang="en" sz="2000">
                <a:solidFill>
                  <a:srgbClr val="999999"/>
                </a:solidFill>
              </a:rPr>
              <a:t>//declare a variable for y</a:t>
            </a:r>
            <a:endParaRPr sz="2000"/>
          </a:p>
          <a:p>
            <a:pPr indent="0" lvl="0" marL="0" rtl="0">
              <a:spcBef>
                <a:spcPts val="600"/>
              </a:spcBef>
              <a:spcAft>
                <a:spcPts val="0"/>
              </a:spcAft>
              <a:buNone/>
            </a:pPr>
            <a:r>
              <a:t/>
            </a:r>
            <a:endParaRPr sz="2000"/>
          </a:p>
          <a:p>
            <a:pPr indent="0" lvl="0" marL="0" rtl="0">
              <a:spcBef>
                <a:spcPts val="600"/>
              </a:spcBef>
              <a:spcAft>
                <a:spcPts val="0"/>
              </a:spcAft>
              <a:buNone/>
            </a:pPr>
            <a:r>
              <a:t/>
            </a:r>
            <a:endParaRPr sz="2000"/>
          </a:p>
        </p:txBody>
      </p:sp>
      <p:cxnSp>
        <p:nvCxnSpPr>
          <p:cNvPr id="140" name="Shape 140"/>
          <p:cNvCxnSpPr/>
          <p:nvPr/>
        </p:nvCxnSpPr>
        <p:spPr>
          <a:xfrm>
            <a:off x="2749050" y="1714500"/>
            <a:ext cx="342900" cy="0"/>
          </a:xfrm>
          <a:prstGeom prst="straightConnector1">
            <a:avLst/>
          </a:prstGeom>
          <a:noFill/>
          <a:ln cap="flat" cmpd="sng" w="19050">
            <a:solidFill>
              <a:schemeClr val="dk2"/>
            </a:solidFill>
            <a:prstDash val="solid"/>
            <a:round/>
            <a:headEnd len="med" w="med" type="none"/>
            <a:tailEnd len="med" w="med" type="none"/>
          </a:ln>
        </p:spPr>
      </p:cxnSp>
      <p:cxnSp>
        <p:nvCxnSpPr>
          <p:cNvPr id="141" name="Shape 141"/>
          <p:cNvCxnSpPr/>
          <p:nvPr/>
        </p:nvCxnSpPr>
        <p:spPr>
          <a:xfrm rot="10800000">
            <a:off x="3103685" y="1333400"/>
            <a:ext cx="0" cy="791400"/>
          </a:xfrm>
          <a:prstGeom prst="straightConnector1">
            <a:avLst/>
          </a:prstGeom>
          <a:noFill/>
          <a:ln cap="flat" cmpd="sng" w="19050">
            <a:solidFill>
              <a:schemeClr val="dk2"/>
            </a:solidFill>
            <a:prstDash val="solid"/>
            <a:round/>
            <a:headEnd len="med" w="med" type="none"/>
            <a:tailEnd len="med" w="med" type="none"/>
          </a:ln>
        </p:spPr>
      </p:cxnSp>
      <p:cxnSp>
        <p:nvCxnSpPr>
          <p:cNvPr id="142" name="Shape 142"/>
          <p:cNvCxnSpPr/>
          <p:nvPr/>
        </p:nvCxnSpPr>
        <p:spPr>
          <a:xfrm>
            <a:off x="3103685" y="13335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43" name="Shape 143"/>
          <p:cNvCxnSpPr/>
          <p:nvPr/>
        </p:nvCxnSpPr>
        <p:spPr>
          <a:xfrm>
            <a:off x="3103685" y="2124804"/>
            <a:ext cx="1758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Shape 148"/>
          <p:cNvSpPr txBox="1"/>
          <p:nvPr>
            <p:ph idx="1" type="body"/>
          </p:nvPr>
        </p:nvSpPr>
        <p:spPr>
          <a:xfrm>
            <a:off x="275500" y="1324700"/>
            <a:ext cx="23607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Declarations</a:t>
            </a:r>
            <a:endParaRPr/>
          </a:p>
          <a:p>
            <a:pPr indent="0" lvl="0" marL="0" rtl="0">
              <a:spcBef>
                <a:spcPts val="600"/>
              </a:spcBef>
              <a:spcAft>
                <a:spcPts val="0"/>
              </a:spcAft>
              <a:buNone/>
            </a:pPr>
            <a:r>
              <a:t/>
            </a:r>
            <a:endParaRPr/>
          </a:p>
          <a:p>
            <a:pPr indent="0" lvl="0" marL="0" rtl="0">
              <a:spcBef>
                <a:spcPts val="600"/>
              </a:spcBef>
              <a:spcAft>
                <a:spcPts val="0"/>
              </a:spcAft>
              <a:buNone/>
            </a:pPr>
            <a:r>
              <a:t/>
            </a:r>
            <a:endParaRPr/>
          </a:p>
          <a:p>
            <a:pPr indent="0" lvl="0" marL="0">
              <a:spcBef>
                <a:spcPts val="600"/>
              </a:spcBef>
              <a:spcAft>
                <a:spcPts val="0"/>
              </a:spcAft>
              <a:buNone/>
            </a:pPr>
            <a:r>
              <a:rPr lang="en"/>
              <a:t>Initialization</a:t>
            </a:r>
            <a:endParaRPr sz="1800"/>
          </a:p>
          <a:p>
            <a:pPr indent="0" lvl="0" marL="0" rtl="0">
              <a:spcBef>
                <a:spcPts val="600"/>
              </a:spcBef>
              <a:spcAft>
                <a:spcPts val="0"/>
              </a:spcAft>
              <a:buNone/>
            </a:pPr>
            <a:r>
              <a:rPr lang="en" sz="1800"/>
              <a:t>(initial assignment)</a:t>
            </a:r>
            <a:endParaRPr sz="1800"/>
          </a:p>
        </p:txBody>
      </p:sp>
      <p:sp>
        <p:nvSpPr>
          <p:cNvPr id="149" name="Shape 149"/>
          <p:cNvSpPr txBox="1"/>
          <p:nvPr>
            <p:ph type="title"/>
          </p:nvPr>
        </p:nvSpPr>
        <p:spPr>
          <a:xfrm>
            <a:off x="457200" y="350895"/>
            <a:ext cx="8229600" cy="6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Structure</a:t>
            </a:r>
            <a:endParaRPr/>
          </a:p>
        </p:txBody>
      </p:sp>
      <p:sp>
        <p:nvSpPr>
          <p:cNvPr id="150" name="Shape 150"/>
          <p:cNvSpPr txBox="1"/>
          <p:nvPr>
            <p:ph idx="1" type="body"/>
          </p:nvPr>
        </p:nvSpPr>
        <p:spPr>
          <a:xfrm>
            <a:off x="3589550" y="1248500"/>
            <a:ext cx="55545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sz="2000"/>
              <a:t>int x; </a:t>
            </a:r>
            <a:r>
              <a:rPr i="1" lang="en" sz="2000">
                <a:solidFill>
                  <a:srgbClr val="999999"/>
                </a:solidFill>
              </a:rPr>
              <a:t>//declare a variable for x</a:t>
            </a:r>
            <a:endParaRPr i="1" sz="2000">
              <a:solidFill>
                <a:srgbClr val="999999"/>
              </a:solidFill>
            </a:endParaRPr>
          </a:p>
          <a:p>
            <a:pPr indent="0" lvl="0" marL="0" rtl="0">
              <a:spcBef>
                <a:spcPts val="600"/>
              </a:spcBef>
              <a:spcAft>
                <a:spcPts val="0"/>
              </a:spcAft>
              <a:buNone/>
            </a:pPr>
            <a:r>
              <a:rPr b="1" lang="en" sz="2000"/>
              <a:t>float y;</a:t>
            </a:r>
            <a:r>
              <a:rPr lang="en" sz="2000"/>
              <a:t> </a:t>
            </a:r>
            <a:r>
              <a:rPr i="1" lang="en" sz="2000">
                <a:solidFill>
                  <a:srgbClr val="999999"/>
                </a:solidFill>
              </a:rPr>
              <a:t>//declare a variable for y</a:t>
            </a:r>
            <a:endParaRPr i="1" sz="2000">
              <a:solidFill>
                <a:srgbClr val="999999"/>
              </a:solidFill>
            </a:endParaRPr>
          </a:p>
          <a:p>
            <a:pPr indent="0" lvl="0" marL="0" rtl="0">
              <a:spcBef>
                <a:spcPts val="600"/>
              </a:spcBef>
              <a:spcAft>
                <a:spcPts val="0"/>
              </a:spcAft>
              <a:buNone/>
            </a:pPr>
            <a:r>
              <a:t/>
            </a:r>
            <a:endParaRPr sz="2000"/>
          </a:p>
          <a:p>
            <a:pPr indent="0" lvl="0" marL="0" rtl="0">
              <a:spcBef>
                <a:spcPts val="600"/>
              </a:spcBef>
              <a:spcAft>
                <a:spcPts val="0"/>
              </a:spcAft>
              <a:buNone/>
            </a:pPr>
            <a:r>
              <a:rPr lang="en" sz="2000">
                <a:solidFill>
                  <a:srgbClr val="FF0000"/>
                </a:solidFill>
              </a:rPr>
              <a:t>void setup() {</a:t>
            </a:r>
            <a:endParaRPr sz="2000">
              <a:solidFill>
                <a:srgbClr val="FF0000"/>
              </a:solidFill>
            </a:endParaRPr>
          </a:p>
          <a:p>
            <a:pPr indent="0" lvl="0" marL="0" rtl="0">
              <a:spcBef>
                <a:spcPts val="600"/>
              </a:spcBef>
              <a:spcAft>
                <a:spcPts val="0"/>
              </a:spcAft>
              <a:buNone/>
            </a:pPr>
            <a:r>
              <a:rPr lang="en" sz="2000"/>
              <a:t>	size(500,500);</a:t>
            </a:r>
            <a:endParaRPr sz="2000"/>
          </a:p>
          <a:p>
            <a:pPr indent="0" lvl="0" marL="0" rtl="0">
              <a:spcBef>
                <a:spcPts val="600"/>
              </a:spcBef>
              <a:spcAft>
                <a:spcPts val="0"/>
              </a:spcAft>
              <a:buNone/>
            </a:pPr>
            <a:r>
              <a:rPr lang="en" sz="2000"/>
              <a:t>	</a:t>
            </a:r>
            <a:r>
              <a:rPr b="1" lang="en" sz="2000"/>
              <a:t>x = 0;</a:t>
            </a:r>
            <a:r>
              <a:rPr lang="en" sz="2000"/>
              <a:t> </a:t>
            </a:r>
            <a:r>
              <a:rPr i="1" lang="en" sz="2000">
                <a:solidFill>
                  <a:srgbClr val="999999"/>
                </a:solidFill>
              </a:rPr>
              <a:t>//initialize x to 0</a:t>
            </a:r>
            <a:endParaRPr sz="2000"/>
          </a:p>
          <a:p>
            <a:pPr indent="0" lvl="0" marL="0" rtl="0">
              <a:spcBef>
                <a:spcPts val="600"/>
              </a:spcBef>
              <a:spcAft>
                <a:spcPts val="0"/>
              </a:spcAft>
              <a:buNone/>
            </a:pPr>
            <a:r>
              <a:rPr lang="en" sz="2000"/>
              <a:t>	</a:t>
            </a:r>
            <a:r>
              <a:rPr b="1" lang="en" sz="2000"/>
              <a:t>y = 5.3;</a:t>
            </a:r>
            <a:r>
              <a:rPr lang="en" sz="2000"/>
              <a:t> </a:t>
            </a:r>
            <a:r>
              <a:rPr i="1" lang="en" sz="2000">
                <a:solidFill>
                  <a:srgbClr val="999999"/>
                </a:solidFill>
              </a:rPr>
              <a:t>//initialize y to 5.3</a:t>
            </a:r>
            <a:endParaRPr sz="2000"/>
          </a:p>
          <a:p>
            <a:pPr indent="0" lvl="0" marL="0" rtl="0">
              <a:spcBef>
                <a:spcPts val="600"/>
              </a:spcBef>
              <a:spcAft>
                <a:spcPts val="0"/>
              </a:spcAft>
              <a:buNone/>
            </a:pPr>
            <a:r>
              <a:rPr lang="en" sz="2000">
                <a:solidFill>
                  <a:srgbClr val="FF0000"/>
                </a:solidFill>
              </a:rPr>
              <a:t>}</a:t>
            </a:r>
            <a:endParaRPr sz="2000">
              <a:solidFill>
                <a:srgbClr val="FF0000"/>
              </a:solidFill>
            </a:endParaRPr>
          </a:p>
          <a:p>
            <a:pPr indent="0" lvl="0" marL="0" rtl="0">
              <a:spcBef>
                <a:spcPts val="600"/>
              </a:spcBef>
              <a:spcAft>
                <a:spcPts val="0"/>
              </a:spcAft>
              <a:buNone/>
            </a:pPr>
            <a:r>
              <a:t/>
            </a:r>
            <a:endParaRPr sz="2000"/>
          </a:p>
        </p:txBody>
      </p:sp>
      <p:cxnSp>
        <p:nvCxnSpPr>
          <p:cNvPr id="151" name="Shape 151"/>
          <p:cNvCxnSpPr/>
          <p:nvPr/>
        </p:nvCxnSpPr>
        <p:spPr>
          <a:xfrm>
            <a:off x="2749050" y="1714500"/>
            <a:ext cx="342900" cy="0"/>
          </a:xfrm>
          <a:prstGeom prst="straightConnector1">
            <a:avLst/>
          </a:prstGeom>
          <a:noFill/>
          <a:ln cap="flat" cmpd="sng" w="19050">
            <a:solidFill>
              <a:schemeClr val="dk2"/>
            </a:solidFill>
            <a:prstDash val="solid"/>
            <a:round/>
            <a:headEnd len="med" w="med" type="none"/>
            <a:tailEnd len="med" w="med" type="none"/>
          </a:ln>
        </p:spPr>
      </p:cxnSp>
      <p:cxnSp>
        <p:nvCxnSpPr>
          <p:cNvPr id="152" name="Shape 152"/>
          <p:cNvCxnSpPr/>
          <p:nvPr/>
        </p:nvCxnSpPr>
        <p:spPr>
          <a:xfrm rot="10800000">
            <a:off x="3103685" y="1333400"/>
            <a:ext cx="0" cy="791400"/>
          </a:xfrm>
          <a:prstGeom prst="straightConnector1">
            <a:avLst/>
          </a:prstGeom>
          <a:noFill/>
          <a:ln cap="flat" cmpd="sng" w="19050">
            <a:solidFill>
              <a:schemeClr val="dk2"/>
            </a:solidFill>
            <a:prstDash val="solid"/>
            <a:round/>
            <a:headEnd len="med" w="med" type="none"/>
            <a:tailEnd len="med" w="med" type="none"/>
          </a:ln>
        </p:spPr>
      </p:cxnSp>
      <p:cxnSp>
        <p:nvCxnSpPr>
          <p:cNvPr id="153" name="Shape 153"/>
          <p:cNvCxnSpPr/>
          <p:nvPr/>
        </p:nvCxnSpPr>
        <p:spPr>
          <a:xfrm>
            <a:off x="3103685" y="13335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54" name="Shape 154"/>
          <p:cNvCxnSpPr/>
          <p:nvPr/>
        </p:nvCxnSpPr>
        <p:spPr>
          <a:xfrm>
            <a:off x="3103685" y="2124804"/>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55" name="Shape 155"/>
          <p:cNvCxnSpPr/>
          <p:nvPr/>
        </p:nvCxnSpPr>
        <p:spPr>
          <a:xfrm>
            <a:off x="2302100" y="3643000"/>
            <a:ext cx="775200" cy="0"/>
          </a:xfrm>
          <a:prstGeom prst="straightConnector1">
            <a:avLst/>
          </a:prstGeom>
          <a:noFill/>
          <a:ln cap="flat" cmpd="sng" w="19050">
            <a:solidFill>
              <a:schemeClr val="dk2"/>
            </a:solidFill>
            <a:prstDash val="solid"/>
            <a:round/>
            <a:headEnd len="med" w="med" type="none"/>
            <a:tailEnd len="med" w="med" type="none"/>
          </a:ln>
        </p:spPr>
      </p:cxnSp>
      <p:cxnSp>
        <p:nvCxnSpPr>
          <p:cNvPr id="156" name="Shape 156"/>
          <p:cNvCxnSpPr/>
          <p:nvPr/>
        </p:nvCxnSpPr>
        <p:spPr>
          <a:xfrm rot="10800000">
            <a:off x="3098225" y="3346250"/>
            <a:ext cx="0" cy="708300"/>
          </a:xfrm>
          <a:prstGeom prst="straightConnector1">
            <a:avLst/>
          </a:prstGeom>
          <a:noFill/>
          <a:ln cap="flat" cmpd="sng" w="19050">
            <a:solidFill>
              <a:schemeClr val="dk2"/>
            </a:solidFill>
            <a:prstDash val="solid"/>
            <a:round/>
            <a:headEnd len="med" w="med" type="none"/>
            <a:tailEnd len="med" w="med" type="none"/>
          </a:ln>
        </p:spPr>
      </p:cxnSp>
      <p:cxnSp>
        <p:nvCxnSpPr>
          <p:cNvPr id="157" name="Shape 157"/>
          <p:cNvCxnSpPr/>
          <p:nvPr/>
        </p:nvCxnSpPr>
        <p:spPr>
          <a:xfrm>
            <a:off x="3098214" y="33382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58" name="Shape 158"/>
          <p:cNvCxnSpPr/>
          <p:nvPr/>
        </p:nvCxnSpPr>
        <p:spPr>
          <a:xfrm>
            <a:off x="3098214" y="4053304"/>
            <a:ext cx="1758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 name="Shape 32"/>
        <p:cNvGrpSpPr/>
        <p:nvPr/>
      </p:nvGrpSpPr>
      <p:grpSpPr>
        <a:xfrm>
          <a:off x="0" y="0"/>
          <a:ext cx="0" cy="0"/>
          <a:chOff x="0" y="0"/>
          <a:chExt cx="0" cy="0"/>
        </a:xfrm>
      </p:grpSpPr>
      <p:sp>
        <p:nvSpPr>
          <p:cNvPr id="33" name="Shape 33"/>
          <p:cNvSpPr txBox="1"/>
          <p:nvPr>
            <p:ph type="title"/>
          </p:nvPr>
        </p:nvSpPr>
        <p:spPr>
          <a:xfrm>
            <a:off x="457200" y="274646"/>
            <a:ext cx="8229600" cy="726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agenda</a:t>
            </a:r>
            <a:endParaRPr/>
          </a:p>
        </p:txBody>
      </p:sp>
      <p:sp>
        <p:nvSpPr>
          <p:cNvPr id="34" name="Shape 34"/>
          <p:cNvSpPr txBox="1"/>
          <p:nvPr>
            <p:ph idx="1" type="body"/>
          </p:nvPr>
        </p:nvSpPr>
        <p:spPr>
          <a:xfrm>
            <a:off x="457200" y="945150"/>
            <a:ext cx="8229600" cy="5466600"/>
          </a:xfrm>
          <a:prstGeom prst="rect">
            <a:avLst/>
          </a:prstGeom>
        </p:spPr>
        <p:txBody>
          <a:bodyPr anchorCtr="0" anchor="t" bIns="91425" lIns="91425" spcFirstLastPara="1" rIns="91425" wrap="square" tIns="91425">
            <a:noAutofit/>
          </a:bodyPr>
          <a:lstStyle/>
          <a:p>
            <a:pPr indent="-419100" lvl="0" marL="457200" rtl="0">
              <a:spcBef>
                <a:spcPts val="600"/>
              </a:spcBef>
              <a:spcAft>
                <a:spcPts val="0"/>
              </a:spcAft>
              <a:buSzPts val="3000"/>
              <a:buChar char="●"/>
            </a:pPr>
            <a:r>
              <a:rPr lang="en"/>
              <a:t>take a look at the homework</a:t>
            </a:r>
            <a:endParaRPr/>
          </a:p>
          <a:p>
            <a:pPr indent="-419100" lvl="0" marL="457200" rtl="0">
              <a:spcBef>
                <a:spcPts val="0"/>
              </a:spcBef>
              <a:spcAft>
                <a:spcPts val="0"/>
              </a:spcAft>
              <a:buSzPts val="3000"/>
              <a:buChar char="●"/>
            </a:pPr>
            <a:r>
              <a:rPr lang="en"/>
              <a:t>review</a:t>
            </a:r>
            <a:endParaRPr/>
          </a:p>
          <a:p>
            <a:pPr indent="-419100" lvl="0" marL="457200" rtl="0">
              <a:spcBef>
                <a:spcPts val="0"/>
              </a:spcBef>
              <a:spcAft>
                <a:spcPts val="0"/>
              </a:spcAft>
              <a:buSzPts val="3000"/>
              <a:buChar char="●"/>
            </a:pPr>
            <a:r>
              <a:rPr lang="en"/>
              <a:t>variables</a:t>
            </a:r>
            <a:endParaRPr/>
          </a:p>
          <a:p>
            <a:pPr indent="-419100" lvl="0" marL="457200" rtl="0">
              <a:spcBef>
                <a:spcPts val="0"/>
              </a:spcBef>
              <a:spcAft>
                <a:spcPts val="0"/>
              </a:spcAft>
              <a:buSzPts val="3000"/>
              <a:buChar char="●"/>
            </a:pPr>
            <a:r>
              <a:rPr lang="en"/>
              <a:t>basic data types</a:t>
            </a:r>
            <a:endParaRPr/>
          </a:p>
          <a:p>
            <a:pPr indent="-419100" lvl="0" marL="457200" rtl="0">
              <a:spcBef>
                <a:spcPts val="0"/>
              </a:spcBef>
              <a:spcAft>
                <a:spcPts val="0"/>
              </a:spcAft>
              <a:buSzPts val="3000"/>
              <a:buChar char="●"/>
            </a:pPr>
            <a:r>
              <a:rPr lang="en"/>
              <a:t>naming conventions</a:t>
            </a:r>
            <a:endParaRPr/>
          </a:p>
          <a:p>
            <a:pPr indent="-419100" lvl="0" marL="457200" rtl="0">
              <a:spcBef>
                <a:spcPts val="0"/>
              </a:spcBef>
              <a:spcAft>
                <a:spcPts val="0"/>
              </a:spcAft>
              <a:buSzPts val="3000"/>
              <a:buChar char="●"/>
            </a:pPr>
            <a:r>
              <a:rPr lang="en"/>
              <a:t>basic operators</a:t>
            </a:r>
            <a:endParaRPr/>
          </a:p>
          <a:p>
            <a:pPr indent="-419100" lvl="0" marL="457200" rtl="0">
              <a:spcBef>
                <a:spcPts val="0"/>
              </a:spcBef>
              <a:spcAft>
                <a:spcPts val="0"/>
              </a:spcAft>
              <a:buSzPts val="3000"/>
              <a:buChar char="●"/>
            </a:pPr>
            <a:r>
              <a:rPr lang="en"/>
              <a:t>debugging</a:t>
            </a:r>
            <a:endParaRPr/>
          </a:p>
          <a:p>
            <a:pPr indent="-419100" lvl="0" marL="457200" rtl="0">
              <a:spcBef>
                <a:spcPts val="0"/>
              </a:spcBef>
              <a:spcAft>
                <a:spcPts val="0"/>
              </a:spcAft>
              <a:buSzPts val="3000"/>
              <a:buChar char="●"/>
            </a:pPr>
            <a:r>
              <a:rPr lang="en"/>
              <a:t>basic interaction</a:t>
            </a:r>
            <a:endParaRPr/>
          </a:p>
          <a:p>
            <a:pPr indent="-419100" lvl="0" marL="457200" rtl="0">
              <a:spcBef>
                <a:spcPts val="0"/>
              </a:spcBef>
              <a:spcAft>
                <a:spcPts val="0"/>
              </a:spcAft>
              <a:buSzPts val="3000"/>
              <a:buChar char="●"/>
            </a:pPr>
            <a:r>
              <a:rPr lang="en"/>
              <a:t>saving images</a:t>
            </a:r>
            <a:endParaRPr/>
          </a:p>
          <a:p>
            <a:pPr indent="0" lvl="0" marL="0">
              <a:spcBef>
                <a:spcPts val="60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idx="1" type="body"/>
          </p:nvPr>
        </p:nvSpPr>
        <p:spPr>
          <a:xfrm>
            <a:off x="275500" y="1324700"/>
            <a:ext cx="23607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Declarations</a:t>
            </a:r>
            <a:endParaRPr/>
          </a:p>
          <a:p>
            <a:pPr indent="0" lvl="0" marL="0" rtl="0">
              <a:spcBef>
                <a:spcPts val="600"/>
              </a:spcBef>
              <a:spcAft>
                <a:spcPts val="0"/>
              </a:spcAft>
              <a:buNone/>
            </a:pPr>
            <a:r>
              <a:t/>
            </a:r>
            <a:endParaRPr/>
          </a:p>
          <a:p>
            <a:pPr indent="0" lvl="0" marL="0" rtl="0">
              <a:spcBef>
                <a:spcPts val="600"/>
              </a:spcBef>
              <a:spcAft>
                <a:spcPts val="0"/>
              </a:spcAft>
              <a:buNone/>
            </a:pPr>
            <a:r>
              <a:t/>
            </a:r>
            <a:endParaRPr/>
          </a:p>
          <a:p>
            <a:pPr indent="0" lvl="0" marL="0" rtl="0">
              <a:spcBef>
                <a:spcPts val="600"/>
              </a:spcBef>
              <a:spcAft>
                <a:spcPts val="0"/>
              </a:spcAft>
              <a:buNone/>
            </a:pPr>
            <a:r>
              <a:rPr lang="en"/>
              <a:t>Setup</a:t>
            </a:r>
            <a:endParaRPr/>
          </a:p>
          <a:p>
            <a:pPr indent="0" lvl="0" marL="0" rtl="0">
              <a:spcBef>
                <a:spcPts val="600"/>
              </a:spcBef>
              <a:spcAft>
                <a:spcPts val="0"/>
              </a:spcAft>
              <a:buNone/>
            </a:pPr>
            <a:r>
              <a:t/>
            </a:r>
            <a:endParaRPr/>
          </a:p>
          <a:p>
            <a:pPr indent="0" lvl="0" marL="0" rtl="0">
              <a:spcBef>
                <a:spcPts val="600"/>
              </a:spcBef>
              <a:spcAft>
                <a:spcPts val="0"/>
              </a:spcAft>
              <a:buNone/>
            </a:pPr>
            <a:r>
              <a:t/>
            </a:r>
            <a:endParaRPr/>
          </a:p>
          <a:p>
            <a:pPr indent="0" lvl="0" marL="0" rtl="0">
              <a:spcBef>
                <a:spcPts val="600"/>
              </a:spcBef>
              <a:spcAft>
                <a:spcPts val="0"/>
              </a:spcAft>
              <a:buNone/>
            </a:pPr>
            <a:r>
              <a:t/>
            </a:r>
            <a:endParaRPr/>
          </a:p>
          <a:p>
            <a:pPr indent="0" lvl="0" marL="0" rtl="0">
              <a:spcBef>
                <a:spcPts val="600"/>
              </a:spcBef>
              <a:spcAft>
                <a:spcPts val="0"/>
              </a:spcAft>
              <a:buNone/>
            </a:pPr>
            <a:r>
              <a:rPr lang="en"/>
              <a:t>Draw</a:t>
            </a:r>
            <a:endParaRPr/>
          </a:p>
        </p:txBody>
      </p:sp>
      <p:sp>
        <p:nvSpPr>
          <p:cNvPr id="164" name="Shape 164"/>
          <p:cNvSpPr txBox="1"/>
          <p:nvPr>
            <p:ph type="title"/>
          </p:nvPr>
        </p:nvSpPr>
        <p:spPr>
          <a:xfrm>
            <a:off x="457200" y="350895"/>
            <a:ext cx="8229600" cy="6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Structure</a:t>
            </a:r>
            <a:endParaRPr/>
          </a:p>
        </p:txBody>
      </p:sp>
      <p:sp>
        <p:nvSpPr>
          <p:cNvPr id="165" name="Shape 165"/>
          <p:cNvSpPr txBox="1"/>
          <p:nvPr>
            <p:ph idx="1" type="body"/>
          </p:nvPr>
        </p:nvSpPr>
        <p:spPr>
          <a:xfrm>
            <a:off x="3589550" y="1248500"/>
            <a:ext cx="55545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000"/>
              <a:t>int x; </a:t>
            </a:r>
            <a:r>
              <a:rPr i="1" lang="en" sz="2000">
                <a:solidFill>
                  <a:srgbClr val="999999"/>
                </a:solidFill>
              </a:rPr>
              <a:t>//declare a variable for x</a:t>
            </a:r>
            <a:endParaRPr i="1" sz="2000">
              <a:solidFill>
                <a:srgbClr val="999999"/>
              </a:solidFill>
            </a:endParaRPr>
          </a:p>
          <a:p>
            <a:pPr indent="0" lvl="0" marL="0" rtl="0">
              <a:spcBef>
                <a:spcPts val="600"/>
              </a:spcBef>
              <a:spcAft>
                <a:spcPts val="0"/>
              </a:spcAft>
              <a:buNone/>
            </a:pPr>
            <a:r>
              <a:rPr lang="en" sz="2000"/>
              <a:t>float y; </a:t>
            </a:r>
            <a:r>
              <a:rPr i="1" lang="en" sz="2000">
                <a:solidFill>
                  <a:srgbClr val="999999"/>
                </a:solidFill>
              </a:rPr>
              <a:t>//declare a variable for y</a:t>
            </a:r>
            <a:endParaRPr i="1" sz="2000">
              <a:solidFill>
                <a:srgbClr val="999999"/>
              </a:solidFill>
            </a:endParaRPr>
          </a:p>
          <a:p>
            <a:pPr indent="0" lvl="0" marL="0" rtl="0">
              <a:spcBef>
                <a:spcPts val="600"/>
              </a:spcBef>
              <a:spcAft>
                <a:spcPts val="0"/>
              </a:spcAft>
              <a:buNone/>
            </a:pPr>
            <a:r>
              <a:t/>
            </a:r>
            <a:endParaRPr sz="2000"/>
          </a:p>
          <a:p>
            <a:pPr indent="0" lvl="0" marL="0" rtl="0">
              <a:spcBef>
                <a:spcPts val="600"/>
              </a:spcBef>
              <a:spcAft>
                <a:spcPts val="0"/>
              </a:spcAft>
              <a:buNone/>
            </a:pPr>
            <a:r>
              <a:rPr lang="en" sz="2000"/>
              <a:t>void setup() {</a:t>
            </a:r>
            <a:endParaRPr sz="2000"/>
          </a:p>
          <a:p>
            <a:pPr indent="0" lvl="0" marL="0" rtl="0">
              <a:spcBef>
                <a:spcPts val="600"/>
              </a:spcBef>
              <a:spcAft>
                <a:spcPts val="0"/>
              </a:spcAft>
              <a:buNone/>
            </a:pPr>
            <a:r>
              <a:rPr lang="en" sz="2000"/>
              <a:t>	size(500,500);</a:t>
            </a:r>
            <a:endParaRPr sz="2000"/>
          </a:p>
          <a:p>
            <a:pPr indent="0" lvl="0" marL="0" rtl="0">
              <a:spcBef>
                <a:spcPts val="600"/>
              </a:spcBef>
              <a:spcAft>
                <a:spcPts val="0"/>
              </a:spcAft>
              <a:buNone/>
            </a:pPr>
            <a:r>
              <a:rPr lang="en" sz="2000"/>
              <a:t>	x = 0; </a:t>
            </a:r>
            <a:r>
              <a:rPr i="1" lang="en" sz="2000">
                <a:solidFill>
                  <a:srgbClr val="999999"/>
                </a:solidFill>
              </a:rPr>
              <a:t>//initialize x to 0</a:t>
            </a:r>
            <a:endParaRPr sz="2000"/>
          </a:p>
          <a:p>
            <a:pPr indent="0" lvl="0" marL="0" rtl="0">
              <a:spcBef>
                <a:spcPts val="600"/>
              </a:spcBef>
              <a:spcAft>
                <a:spcPts val="0"/>
              </a:spcAft>
              <a:buNone/>
            </a:pPr>
            <a:r>
              <a:rPr lang="en" sz="2000"/>
              <a:t>	y = 5.3; </a:t>
            </a:r>
            <a:r>
              <a:rPr i="1" lang="en" sz="2000">
                <a:solidFill>
                  <a:srgbClr val="999999"/>
                </a:solidFill>
              </a:rPr>
              <a:t>//initialize y to 5.3</a:t>
            </a:r>
            <a:endParaRPr sz="2000"/>
          </a:p>
          <a:p>
            <a:pPr indent="0" lvl="0" marL="0" rtl="0">
              <a:spcBef>
                <a:spcPts val="600"/>
              </a:spcBef>
              <a:spcAft>
                <a:spcPts val="0"/>
              </a:spcAft>
              <a:buNone/>
            </a:pPr>
            <a:r>
              <a:rPr lang="en" sz="2000"/>
              <a:t>}</a:t>
            </a:r>
            <a:endParaRPr sz="2000"/>
          </a:p>
          <a:p>
            <a:pPr indent="0" lvl="0" marL="0" rtl="0">
              <a:spcBef>
                <a:spcPts val="600"/>
              </a:spcBef>
              <a:spcAft>
                <a:spcPts val="0"/>
              </a:spcAft>
              <a:buNone/>
            </a:pPr>
            <a:r>
              <a:t/>
            </a:r>
            <a:endParaRPr sz="2000"/>
          </a:p>
          <a:p>
            <a:pPr indent="0" lvl="0" marL="0" rtl="0">
              <a:spcBef>
                <a:spcPts val="600"/>
              </a:spcBef>
              <a:spcAft>
                <a:spcPts val="0"/>
              </a:spcAft>
              <a:buNone/>
            </a:pPr>
            <a:r>
              <a:rPr lang="en" sz="2000">
                <a:solidFill>
                  <a:srgbClr val="FF0000"/>
                </a:solidFill>
              </a:rPr>
              <a:t>void draw() {</a:t>
            </a:r>
            <a:endParaRPr sz="2000">
              <a:solidFill>
                <a:srgbClr val="FF0000"/>
              </a:solidFill>
            </a:endParaRPr>
          </a:p>
          <a:p>
            <a:pPr indent="0" lvl="0" marL="0" rtl="0">
              <a:spcBef>
                <a:spcPts val="600"/>
              </a:spcBef>
              <a:spcAft>
                <a:spcPts val="0"/>
              </a:spcAft>
              <a:buNone/>
            </a:pPr>
            <a:r>
              <a:rPr lang="en" sz="2000"/>
              <a:t>	ellipse(50, 200, x, x); </a:t>
            </a:r>
            <a:r>
              <a:rPr i="1" lang="en" sz="2000">
                <a:solidFill>
                  <a:srgbClr val="999999"/>
                </a:solidFill>
              </a:rPr>
              <a:t>//draw a circle</a:t>
            </a:r>
            <a:r>
              <a:rPr lang="en" sz="2000"/>
              <a:t> </a:t>
            </a:r>
            <a:endParaRPr sz="2000"/>
          </a:p>
          <a:p>
            <a:pPr indent="0" lvl="0" marL="0" rtl="0">
              <a:spcBef>
                <a:spcPts val="600"/>
              </a:spcBef>
              <a:spcAft>
                <a:spcPts val="0"/>
              </a:spcAft>
              <a:buNone/>
            </a:pPr>
            <a:r>
              <a:rPr lang="en" sz="2000"/>
              <a:t>	rect(100, 100, 30, 50); </a:t>
            </a:r>
            <a:r>
              <a:rPr i="1" lang="en" sz="2000">
                <a:solidFill>
                  <a:srgbClr val="999999"/>
                </a:solidFill>
              </a:rPr>
              <a:t>//draw a rectangle</a:t>
            </a:r>
            <a:endParaRPr sz="2000"/>
          </a:p>
          <a:p>
            <a:pPr indent="0" lvl="0" marL="0" rtl="0">
              <a:spcBef>
                <a:spcPts val="600"/>
              </a:spcBef>
              <a:spcAft>
                <a:spcPts val="0"/>
              </a:spcAft>
              <a:buNone/>
            </a:pPr>
            <a:r>
              <a:rPr lang="en" sz="2000">
                <a:solidFill>
                  <a:srgbClr val="FF0000"/>
                </a:solidFill>
              </a:rPr>
              <a:t>}</a:t>
            </a:r>
            <a:endParaRPr sz="2000">
              <a:solidFill>
                <a:srgbClr val="FF0000"/>
              </a:solidFill>
            </a:endParaRPr>
          </a:p>
          <a:p>
            <a:pPr indent="0" lvl="0" marL="0" rtl="0">
              <a:spcBef>
                <a:spcPts val="600"/>
              </a:spcBef>
              <a:spcAft>
                <a:spcPts val="0"/>
              </a:spcAft>
              <a:buNone/>
            </a:pPr>
            <a:r>
              <a:t/>
            </a:r>
            <a:endParaRPr sz="2000"/>
          </a:p>
          <a:p>
            <a:pPr indent="0" lvl="0" marL="0" rtl="0">
              <a:spcBef>
                <a:spcPts val="600"/>
              </a:spcBef>
              <a:spcAft>
                <a:spcPts val="0"/>
              </a:spcAft>
              <a:buNone/>
            </a:pPr>
            <a:r>
              <a:t/>
            </a:r>
            <a:endParaRPr sz="2000"/>
          </a:p>
        </p:txBody>
      </p:sp>
      <p:cxnSp>
        <p:nvCxnSpPr>
          <p:cNvPr id="166" name="Shape 166"/>
          <p:cNvCxnSpPr/>
          <p:nvPr/>
        </p:nvCxnSpPr>
        <p:spPr>
          <a:xfrm>
            <a:off x="2749050" y="1714500"/>
            <a:ext cx="342900" cy="0"/>
          </a:xfrm>
          <a:prstGeom prst="straightConnector1">
            <a:avLst/>
          </a:prstGeom>
          <a:noFill/>
          <a:ln cap="flat" cmpd="sng" w="19050">
            <a:solidFill>
              <a:schemeClr val="dk2"/>
            </a:solidFill>
            <a:prstDash val="solid"/>
            <a:round/>
            <a:headEnd len="med" w="med" type="none"/>
            <a:tailEnd len="med" w="med" type="none"/>
          </a:ln>
        </p:spPr>
      </p:cxnSp>
      <p:cxnSp>
        <p:nvCxnSpPr>
          <p:cNvPr id="167" name="Shape 167"/>
          <p:cNvCxnSpPr/>
          <p:nvPr/>
        </p:nvCxnSpPr>
        <p:spPr>
          <a:xfrm rot="10800000">
            <a:off x="3103685" y="1333400"/>
            <a:ext cx="0" cy="791400"/>
          </a:xfrm>
          <a:prstGeom prst="straightConnector1">
            <a:avLst/>
          </a:prstGeom>
          <a:noFill/>
          <a:ln cap="flat" cmpd="sng" w="19050">
            <a:solidFill>
              <a:schemeClr val="dk2"/>
            </a:solidFill>
            <a:prstDash val="solid"/>
            <a:round/>
            <a:headEnd len="med" w="med" type="none"/>
            <a:tailEnd len="med" w="med" type="none"/>
          </a:ln>
        </p:spPr>
      </p:cxnSp>
      <p:cxnSp>
        <p:nvCxnSpPr>
          <p:cNvPr id="168" name="Shape 168"/>
          <p:cNvCxnSpPr/>
          <p:nvPr/>
        </p:nvCxnSpPr>
        <p:spPr>
          <a:xfrm>
            <a:off x="3103685" y="13335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69" name="Shape 169"/>
          <p:cNvCxnSpPr/>
          <p:nvPr/>
        </p:nvCxnSpPr>
        <p:spPr>
          <a:xfrm>
            <a:off x="3103685" y="2124804"/>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70" name="Shape 170"/>
          <p:cNvCxnSpPr/>
          <p:nvPr/>
        </p:nvCxnSpPr>
        <p:spPr>
          <a:xfrm>
            <a:off x="1664675" y="3262000"/>
            <a:ext cx="1412700" cy="0"/>
          </a:xfrm>
          <a:prstGeom prst="straightConnector1">
            <a:avLst/>
          </a:prstGeom>
          <a:noFill/>
          <a:ln cap="flat" cmpd="sng" w="19050">
            <a:solidFill>
              <a:schemeClr val="dk2"/>
            </a:solidFill>
            <a:prstDash val="solid"/>
            <a:round/>
            <a:headEnd len="med" w="med" type="none"/>
            <a:tailEnd len="med" w="med" type="none"/>
          </a:ln>
        </p:spPr>
      </p:cxnSp>
      <p:cxnSp>
        <p:nvCxnSpPr>
          <p:cNvPr id="171" name="Shape 171"/>
          <p:cNvCxnSpPr/>
          <p:nvPr/>
        </p:nvCxnSpPr>
        <p:spPr>
          <a:xfrm rot="10800000">
            <a:off x="3098227" y="2505925"/>
            <a:ext cx="0" cy="1773000"/>
          </a:xfrm>
          <a:prstGeom prst="straightConnector1">
            <a:avLst/>
          </a:prstGeom>
          <a:noFill/>
          <a:ln cap="flat" cmpd="sng" w="19050">
            <a:solidFill>
              <a:schemeClr val="dk2"/>
            </a:solidFill>
            <a:prstDash val="solid"/>
            <a:round/>
            <a:headEnd len="med" w="med" type="none"/>
            <a:tailEnd len="med" w="med" type="none"/>
          </a:ln>
        </p:spPr>
      </p:cxnSp>
      <p:cxnSp>
        <p:nvCxnSpPr>
          <p:cNvPr id="172" name="Shape 172"/>
          <p:cNvCxnSpPr/>
          <p:nvPr/>
        </p:nvCxnSpPr>
        <p:spPr>
          <a:xfrm>
            <a:off x="3098214" y="25000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73" name="Shape 173"/>
          <p:cNvCxnSpPr/>
          <p:nvPr/>
        </p:nvCxnSpPr>
        <p:spPr>
          <a:xfrm>
            <a:off x="3098214" y="4281904"/>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74" name="Shape 174"/>
          <p:cNvCxnSpPr/>
          <p:nvPr/>
        </p:nvCxnSpPr>
        <p:spPr>
          <a:xfrm>
            <a:off x="1679329" y="5243200"/>
            <a:ext cx="1412700" cy="0"/>
          </a:xfrm>
          <a:prstGeom prst="straightConnector1">
            <a:avLst/>
          </a:prstGeom>
          <a:noFill/>
          <a:ln cap="flat" cmpd="sng" w="19050">
            <a:solidFill>
              <a:schemeClr val="dk2"/>
            </a:solidFill>
            <a:prstDash val="solid"/>
            <a:round/>
            <a:headEnd len="med" w="med" type="none"/>
            <a:tailEnd len="med" w="med" type="none"/>
          </a:ln>
        </p:spPr>
      </p:cxnSp>
      <p:cxnSp>
        <p:nvCxnSpPr>
          <p:cNvPr id="175" name="Shape 175"/>
          <p:cNvCxnSpPr/>
          <p:nvPr/>
        </p:nvCxnSpPr>
        <p:spPr>
          <a:xfrm rot="10800000">
            <a:off x="3112881" y="4487125"/>
            <a:ext cx="0" cy="1773000"/>
          </a:xfrm>
          <a:prstGeom prst="straightConnector1">
            <a:avLst/>
          </a:prstGeom>
          <a:noFill/>
          <a:ln cap="flat" cmpd="sng" w="19050">
            <a:solidFill>
              <a:schemeClr val="dk2"/>
            </a:solidFill>
            <a:prstDash val="solid"/>
            <a:round/>
            <a:headEnd len="med" w="med" type="none"/>
            <a:tailEnd len="med" w="med" type="none"/>
          </a:ln>
        </p:spPr>
      </p:cxnSp>
      <p:cxnSp>
        <p:nvCxnSpPr>
          <p:cNvPr id="176" name="Shape 176"/>
          <p:cNvCxnSpPr/>
          <p:nvPr/>
        </p:nvCxnSpPr>
        <p:spPr>
          <a:xfrm>
            <a:off x="3112868" y="4481200"/>
            <a:ext cx="175800" cy="0"/>
          </a:xfrm>
          <a:prstGeom prst="straightConnector1">
            <a:avLst/>
          </a:prstGeom>
          <a:noFill/>
          <a:ln cap="flat" cmpd="sng" w="19050">
            <a:solidFill>
              <a:schemeClr val="dk2"/>
            </a:solidFill>
            <a:prstDash val="solid"/>
            <a:round/>
            <a:headEnd len="med" w="med" type="none"/>
            <a:tailEnd len="med" w="med" type="none"/>
          </a:ln>
        </p:spPr>
      </p:cxnSp>
      <p:cxnSp>
        <p:nvCxnSpPr>
          <p:cNvPr id="177" name="Shape 177"/>
          <p:cNvCxnSpPr/>
          <p:nvPr/>
        </p:nvCxnSpPr>
        <p:spPr>
          <a:xfrm>
            <a:off x="3112868" y="6263104"/>
            <a:ext cx="1758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Variables</a:t>
            </a:r>
            <a:endParaRPr/>
          </a:p>
        </p:txBody>
      </p:sp>
      <p:sp>
        <p:nvSpPr>
          <p:cNvPr id="183" name="Shape 18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int x = 0;</a:t>
            </a:r>
            <a:endParaRPr/>
          </a:p>
          <a:p>
            <a:pPr indent="0" lvl="0" marL="0" rtl="0">
              <a:spcBef>
                <a:spcPts val="600"/>
              </a:spcBef>
              <a:spcAft>
                <a:spcPts val="0"/>
              </a:spcAft>
              <a:buNone/>
            </a:pPr>
            <a:r>
              <a:rPr lang="en"/>
              <a:t>float var1 = 1.3;</a:t>
            </a:r>
            <a:endParaRPr/>
          </a:p>
          <a:p>
            <a:pPr indent="0" lvl="0" marL="0" rtl="0">
              <a:spcBef>
                <a:spcPts val="600"/>
              </a:spcBef>
              <a:spcAft>
                <a:spcPts val="0"/>
              </a:spcAft>
              <a:buNone/>
            </a:pPr>
            <a:r>
              <a:rPr lang="en"/>
              <a:t>boolean fred = true;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Naming Conventions</a:t>
            </a:r>
            <a:endParaRPr/>
          </a:p>
        </p:txBody>
      </p:sp>
      <p:sp>
        <p:nvSpPr>
          <p:cNvPr id="189" name="Shape 189"/>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just use camelCase, actually. (but there are others)</a:t>
            </a:r>
            <a:endParaRPr/>
          </a:p>
          <a:p>
            <a:pPr indent="0" lvl="0" marL="0" rtl="0">
              <a:spcBef>
                <a:spcPts val="600"/>
              </a:spcBef>
              <a:spcAft>
                <a:spcPts val="0"/>
              </a:spcAft>
              <a:buNone/>
            </a:pPr>
            <a:r>
              <a:t/>
            </a:r>
            <a:endParaRPr/>
          </a:p>
          <a:p>
            <a:pPr indent="0" lvl="0" marL="0" rtl="0">
              <a:spcBef>
                <a:spcPts val="600"/>
              </a:spcBef>
              <a:spcAft>
                <a:spcPts val="0"/>
              </a:spcAft>
              <a:buNone/>
            </a:pPr>
            <a:r>
              <a:t/>
            </a:r>
            <a:endParaRPr/>
          </a:p>
        </p:txBody>
      </p:sp>
      <p:pic>
        <p:nvPicPr>
          <p:cNvPr id="190" name="Shape 190"/>
          <p:cNvPicPr preferRelativeResize="0"/>
          <p:nvPr/>
        </p:nvPicPr>
        <p:blipFill>
          <a:blip r:embed="rId3">
            <a:alphaModFix/>
          </a:blip>
          <a:stretch>
            <a:fillRect/>
          </a:stretch>
        </p:blipFill>
        <p:spPr>
          <a:xfrm>
            <a:off x="1768475" y="2299000"/>
            <a:ext cx="6574400" cy="4559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457200" y="512095"/>
            <a:ext cx="8229600" cy="65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Commenting Review</a:t>
            </a:r>
            <a:endParaRPr/>
          </a:p>
        </p:txBody>
      </p:sp>
      <p:sp>
        <p:nvSpPr>
          <p:cNvPr id="196" name="Shape 196"/>
          <p:cNvSpPr txBox="1"/>
          <p:nvPr/>
        </p:nvSpPr>
        <p:spPr>
          <a:xfrm>
            <a:off x="619575" y="2129000"/>
            <a:ext cx="8067300" cy="3786600"/>
          </a:xfrm>
          <a:prstGeom prst="rect">
            <a:avLst/>
          </a:prstGeom>
          <a:noFill/>
          <a:ln>
            <a:noFill/>
          </a:ln>
        </p:spPr>
        <p:txBody>
          <a:bodyPr anchorCtr="0" anchor="t" bIns="91425" lIns="91425" spcFirstLastPara="1" rIns="91425" wrap="square" tIns="91425">
            <a:noAutofit/>
          </a:bodyPr>
          <a:lstStyle/>
          <a:p>
            <a:pPr indent="0" lvl="0" marL="0" rtl="0">
              <a:spcBef>
                <a:spcPts val="600"/>
              </a:spcBef>
              <a:spcAft>
                <a:spcPts val="0"/>
              </a:spcAft>
              <a:buNone/>
            </a:pPr>
            <a:r>
              <a:rPr lang="en" sz="2000">
                <a:solidFill>
                  <a:schemeClr val="dk1"/>
                </a:solidFill>
              </a:rPr>
              <a:t>int variable2; 			</a:t>
            </a:r>
            <a:r>
              <a:rPr i="1" lang="en" sz="2000">
                <a:solidFill>
                  <a:srgbClr val="999999"/>
                </a:solidFill>
              </a:rPr>
              <a:t>//We can leave comments for ourselves</a:t>
            </a:r>
            <a:endParaRPr i="1" sz="2000">
              <a:solidFill>
                <a:srgbClr val="999999"/>
              </a:solidFill>
            </a:endParaRPr>
          </a:p>
          <a:p>
            <a:pPr indent="0" lvl="0" marL="0" rtl="0">
              <a:spcBef>
                <a:spcPts val="600"/>
              </a:spcBef>
              <a:spcAft>
                <a:spcPts val="0"/>
              </a:spcAft>
              <a:buNone/>
            </a:pPr>
            <a:r>
              <a:rPr lang="en" sz="2000">
                <a:solidFill>
                  <a:schemeClr val="dk1"/>
                </a:solidFill>
              </a:rPr>
              <a:t>float readingValue; 		</a:t>
            </a:r>
            <a:r>
              <a:rPr i="1" lang="en" sz="2000">
                <a:solidFill>
                  <a:srgbClr val="999999"/>
                </a:solidFill>
              </a:rPr>
              <a:t>//Anything after the double slash is ignored</a:t>
            </a:r>
            <a:endParaRPr i="1" sz="2000">
              <a:solidFill>
                <a:srgbClr val="999999"/>
              </a:solidFill>
            </a:endParaRPr>
          </a:p>
          <a:p>
            <a:pPr indent="0" lvl="0" marL="0" rtl="0">
              <a:spcBef>
                <a:spcPts val="600"/>
              </a:spcBef>
              <a:spcAft>
                <a:spcPts val="0"/>
              </a:spcAft>
              <a:buNone/>
            </a:pPr>
            <a:r>
              <a:rPr lang="en" sz="2000">
                <a:solidFill>
                  <a:schemeClr val="dk1"/>
                </a:solidFill>
              </a:rPr>
              <a:t>						</a:t>
            </a:r>
            <a:r>
              <a:rPr i="1" lang="en" sz="2000">
                <a:solidFill>
                  <a:srgbClr val="999999"/>
                </a:solidFill>
              </a:rPr>
              <a:t>//by the compiler</a:t>
            </a:r>
            <a:endParaRPr i="1" sz="2000">
              <a:solidFill>
                <a:srgbClr val="999999"/>
              </a:solidFill>
            </a:endParaRPr>
          </a:p>
          <a:p>
            <a:pPr indent="0" lvl="0" marL="0" rtl="0">
              <a:spcBef>
                <a:spcPts val="600"/>
              </a:spcBef>
              <a:spcAft>
                <a:spcPts val="0"/>
              </a:spcAft>
              <a:buNone/>
            </a:pPr>
            <a:r>
              <a:t/>
            </a:r>
            <a:endParaRPr sz="2000">
              <a:solidFill>
                <a:schemeClr val="dk1"/>
              </a:solidFill>
            </a:endParaRPr>
          </a:p>
          <a:p>
            <a:pPr indent="0" lvl="0" marL="0" rtl="0">
              <a:spcBef>
                <a:spcPts val="600"/>
              </a:spcBef>
              <a:spcAft>
                <a:spcPts val="0"/>
              </a:spcAft>
              <a:buNone/>
            </a:pPr>
            <a:r>
              <a:t/>
            </a:r>
            <a:endParaRPr sz="2000">
              <a:solidFill>
                <a:schemeClr val="dk1"/>
              </a:solidFill>
            </a:endParaRPr>
          </a:p>
          <a:p>
            <a:pPr indent="0" lvl="0" marL="0" rtl="0">
              <a:spcBef>
                <a:spcPts val="600"/>
              </a:spcBef>
              <a:spcAft>
                <a:spcPts val="0"/>
              </a:spcAft>
              <a:buNone/>
            </a:pPr>
            <a:r>
              <a:rPr lang="en" sz="2000">
                <a:solidFill>
                  <a:srgbClr val="999999"/>
                </a:solidFill>
              </a:rPr>
              <a:t>/*</a:t>
            </a:r>
            <a:endParaRPr sz="2000">
              <a:solidFill>
                <a:srgbClr val="999999"/>
              </a:solidFill>
            </a:endParaRPr>
          </a:p>
          <a:p>
            <a:pPr indent="0" lvl="0" marL="0" rtl="0">
              <a:spcBef>
                <a:spcPts val="600"/>
              </a:spcBef>
              <a:spcAft>
                <a:spcPts val="0"/>
              </a:spcAft>
              <a:buNone/>
            </a:pPr>
            <a:r>
              <a:rPr lang="en" sz="2000">
                <a:solidFill>
                  <a:srgbClr val="999999"/>
                </a:solidFill>
              </a:rPr>
              <a:t>This type of comment also works. Everything between these two symbol pairs is ignored</a:t>
            </a:r>
            <a:endParaRPr sz="2000">
              <a:solidFill>
                <a:srgbClr val="999999"/>
              </a:solidFill>
            </a:endParaRPr>
          </a:p>
          <a:p>
            <a:pPr indent="0" lvl="0" marL="0" rtl="0">
              <a:spcBef>
                <a:spcPts val="600"/>
              </a:spcBef>
              <a:spcAft>
                <a:spcPts val="0"/>
              </a:spcAft>
              <a:buNone/>
            </a:pPr>
            <a:r>
              <a:rPr lang="en" sz="2000">
                <a:solidFill>
                  <a:srgbClr val="999999"/>
                </a:solidFill>
              </a:rPr>
              <a:t>*/</a:t>
            </a:r>
            <a:endParaRPr sz="2000">
              <a:solidFill>
                <a:srgbClr val="999999"/>
              </a:solidFill>
            </a:endParaRPr>
          </a:p>
          <a:p>
            <a:pPr indent="0" lvl="0" marL="0" rtl="0">
              <a:spcBef>
                <a:spcPts val="600"/>
              </a:spcBef>
              <a:spcAft>
                <a:spcPts val="0"/>
              </a:spcAft>
              <a:buNone/>
            </a:pPr>
            <a:r>
              <a:t/>
            </a:r>
            <a:endParaRPr sz="2000">
              <a:solidFill>
                <a:schemeClr val="dk1"/>
              </a:solidFill>
            </a:endParaRPr>
          </a:p>
          <a:p>
            <a:pPr indent="0" lvl="0" marL="0" rtl="0">
              <a:spcBef>
                <a:spcPts val="600"/>
              </a:spcBef>
              <a:spcAft>
                <a:spcPts val="0"/>
              </a:spcAft>
              <a:buNone/>
            </a:pPr>
            <a:r>
              <a:t/>
            </a:r>
            <a:endParaRPr sz="20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Shape 20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ALL VARIABLES MUST HAVE...</a:t>
            </a:r>
            <a:endParaRPr/>
          </a:p>
        </p:txBody>
      </p:sp>
      <p:sp>
        <p:nvSpPr>
          <p:cNvPr id="202" name="Shape 20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A TYPE</a:t>
            </a:r>
            <a:endParaRPr/>
          </a:p>
          <a:p>
            <a:pPr indent="0" lvl="0" marL="0" rtl="0">
              <a:spcBef>
                <a:spcPts val="600"/>
              </a:spcBef>
              <a:spcAft>
                <a:spcPts val="0"/>
              </a:spcAft>
              <a:buNone/>
            </a:pPr>
            <a:r>
              <a:rPr i="1" lang="en"/>
              <a:t>why? - so the computer knows exactly how much memory should be allocated to store that variable’s data. </a:t>
            </a:r>
            <a:endParaRPr/>
          </a:p>
          <a:p>
            <a:pPr indent="0" lvl="0" marL="0" rtl="0">
              <a:spcBef>
                <a:spcPts val="600"/>
              </a:spcBef>
              <a:spcAft>
                <a:spcPts val="0"/>
              </a:spcAft>
              <a:buNone/>
            </a:pPr>
            <a:r>
              <a:t/>
            </a:r>
            <a:endParaRPr/>
          </a:p>
          <a:p>
            <a:pPr indent="0" lvl="0" marL="0" rtl="0">
              <a:spcBef>
                <a:spcPts val="600"/>
              </a:spcBef>
              <a:spcAft>
                <a:spcPts val="0"/>
              </a:spcAft>
              <a:buNone/>
            </a:pPr>
            <a:r>
              <a:rPr lang="en"/>
              <a:t>A NAME</a:t>
            </a:r>
            <a:endParaRPr/>
          </a:p>
          <a:p>
            <a:pPr indent="0" lvl="0" marL="0">
              <a:spcBef>
                <a:spcPts val="600"/>
              </a:spcBef>
              <a:spcAft>
                <a:spcPts val="0"/>
              </a:spcAft>
              <a:buNone/>
            </a:pPr>
            <a:r>
              <a:rPr i="1" lang="en"/>
              <a:t>why? - so the computer (and you) can make sense of everything.</a:t>
            </a:r>
            <a:endParaRPr i="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Shape 20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VARIABLE NAMING TIPS:</a:t>
            </a:r>
            <a:endParaRPr/>
          </a:p>
        </p:txBody>
      </p:sp>
      <p:sp>
        <p:nvSpPr>
          <p:cNvPr id="208" name="Shape 20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 Avoid using words that appear elsewhere in Processing. (e.g. - don’t name a variable </a:t>
            </a:r>
            <a:r>
              <a:rPr i="1" lang="en" sz="2800"/>
              <a:t>mouseX</a:t>
            </a:r>
            <a:r>
              <a:rPr lang="en" sz="2800"/>
              <a:t>)</a:t>
            </a:r>
            <a:endParaRPr sz="2800"/>
          </a:p>
          <a:p>
            <a:pPr indent="0" lvl="0" marL="0" rtl="0">
              <a:spcBef>
                <a:spcPts val="600"/>
              </a:spcBef>
              <a:spcAft>
                <a:spcPts val="0"/>
              </a:spcAft>
              <a:buNone/>
            </a:pPr>
            <a:r>
              <a:t/>
            </a:r>
            <a:endParaRPr sz="2800"/>
          </a:p>
          <a:p>
            <a:pPr indent="0" lvl="0" marL="0" rtl="0">
              <a:spcBef>
                <a:spcPts val="600"/>
              </a:spcBef>
              <a:spcAft>
                <a:spcPts val="0"/>
              </a:spcAft>
              <a:buNone/>
            </a:pPr>
            <a:r>
              <a:rPr lang="en" sz="2800"/>
              <a:t>- Use names that mean something connected to what the variable is to be used for. (duh)</a:t>
            </a:r>
            <a:endParaRPr sz="2800"/>
          </a:p>
          <a:p>
            <a:pPr indent="0" lvl="0" marL="0" rtl="0">
              <a:spcBef>
                <a:spcPts val="600"/>
              </a:spcBef>
              <a:spcAft>
                <a:spcPts val="0"/>
              </a:spcAft>
              <a:buNone/>
            </a:pPr>
            <a:r>
              <a:t/>
            </a:r>
            <a:endParaRPr sz="2800"/>
          </a:p>
          <a:p>
            <a:pPr indent="0" lvl="0" marL="0">
              <a:spcBef>
                <a:spcPts val="600"/>
              </a:spcBef>
              <a:spcAft>
                <a:spcPts val="0"/>
              </a:spcAft>
              <a:buNone/>
            </a:pPr>
            <a:r>
              <a:rPr lang="en" sz="2800"/>
              <a:t>- Don’t start with capital letters! Use camelCase. (there’s a good reason for this but we’ll get there later)</a:t>
            </a:r>
            <a:endParaRPr sz="2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457200" y="274648"/>
            <a:ext cx="8229600" cy="34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1800"/>
              <a:t>Examples</a:t>
            </a:r>
            <a:endParaRPr sz="1800"/>
          </a:p>
        </p:txBody>
      </p:sp>
      <p:sp>
        <p:nvSpPr>
          <p:cNvPr id="214" name="Shape 214"/>
          <p:cNvSpPr txBox="1"/>
          <p:nvPr>
            <p:ph idx="1" type="body"/>
          </p:nvPr>
        </p:nvSpPr>
        <p:spPr>
          <a:xfrm>
            <a:off x="457200" y="622350"/>
            <a:ext cx="8229600" cy="59454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1800">
                <a:solidFill>
                  <a:schemeClr val="dk1"/>
                </a:solidFill>
                <a:highlight>
                  <a:srgbClr val="FFFF00"/>
                </a:highlight>
              </a:rPr>
              <a:t>int count = 0;</a:t>
            </a:r>
            <a:endParaRPr sz="1800">
              <a:solidFill>
                <a:schemeClr val="dk1"/>
              </a:solidFill>
              <a:highlight>
                <a:srgbClr val="FFFF00"/>
              </a:highlight>
            </a:endParaRPr>
          </a:p>
          <a:p>
            <a:pPr indent="0" lvl="0" marL="0" rtl="0">
              <a:spcBef>
                <a:spcPts val="600"/>
              </a:spcBef>
              <a:spcAft>
                <a:spcPts val="0"/>
              </a:spcAft>
              <a:buClr>
                <a:schemeClr val="dk1"/>
              </a:buClr>
              <a:buSzPts val="1100"/>
              <a:buFont typeface="Arial"/>
              <a:buNone/>
            </a:pPr>
            <a:r>
              <a:rPr lang="en" sz="1800">
                <a:solidFill>
                  <a:schemeClr val="dk1"/>
                </a:solidFill>
              </a:rPr>
              <a:t>// Declare an int named count, assigned the value 0</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char letter = 'a';</a:t>
            </a:r>
            <a:endParaRPr sz="1800">
              <a:solidFill>
                <a:schemeClr val="dk1"/>
              </a:solidFill>
              <a:highlight>
                <a:srgbClr val="FFFF00"/>
              </a:highlight>
            </a:endParaRPr>
          </a:p>
          <a:p>
            <a:pPr indent="0" lvl="0" marL="0" rtl="0">
              <a:spcBef>
                <a:spcPts val="600"/>
              </a:spcBef>
              <a:spcAft>
                <a:spcPts val="0"/>
              </a:spcAft>
              <a:buNone/>
            </a:pPr>
            <a:r>
              <a:rPr lang="en" sz="1800">
                <a:solidFill>
                  <a:schemeClr val="dk1"/>
                </a:solidFill>
              </a:rPr>
              <a:t>// Declare a char named letter, assigned the value 'a'</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double i = 132.32;</a:t>
            </a:r>
            <a:endParaRPr sz="1800">
              <a:solidFill>
                <a:schemeClr val="dk1"/>
              </a:solidFill>
              <a:highlight>
                <a:srgbClr val="FFFF00"/>
              </a:highlight>
            </a:endParaRPr>
          </a:p>
          <a:p>
            <a:pPr indent="0" lvl="0" marL="0" rtl="0">
              <a:spcBef>
                <a:spcPts val="600"/>
              </a:spcBef>
              <a:spcAft>
                <a:spcPts val="0"/>
              </a:spcAft>
              <a:buNone/>
            </a:pPr>
            <a:r>
              <a:rPr lang="en" sz="1800">
                <a:solidFill>
                  <a:schemeClr val="dk1"/>
                </a:solidFill>
              </a:rPr>
              <a:t>// Declare a double named i, assigned the value 132.32</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boolean happy = false;</a:t>
            </a:r>
            <a:endParaRPr sz="1800">
              <a:solidFill>
                <a:schemeClr val="dk1"/>
              </a:solidFill>
              <a:highlight>
                <a:srgbClr val="FFFF00"/>
              </a:highlight>
            </a:endParaRPr>
          </a:p>
          <a:p>
            <a:pPr indent="0" lvl="0" marL="0" rtl="0">
              <a:spcBef>
                <a:spcPts val="600"/>
              </a:spcBef>
              <a:spcAft>
                <a:spcPts val="0"/>
              </a:spcAft>
              <a:buNone/>
            </a:pPr>
            <a:r>
              <a:rPr lang="en" sz="1800">
                <a:solidFill>
                  <a:schemeClr val="dk1"/>
                </a:solidFill>
              </a:rPr>
              <a:t>// Declare a boolean named happy, assigned the value false</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float x = 4.0;</a:t>
            </a:r>
            <a:endParaRPr sz="1800">
              <a:solidFill>
                <a:schemeClr val="dk1"/>
              </a:solidFill>
              <a:highlight>
                <a:srgbClr val="FFFF00"/>
              </a:highlight>
            </a:endParaRPr>
          </a:p>
          <a:p>
            <a:pPr indent="0" lvl="0" marL="0" rtl="0">
              <a:spcBef>
                <a:spcPts val="600"/>
              </a:spcBef>
              <a:spcAft>
                <a:spcPts val="0"/>
              </a:spcAft>
              <a:buClr>
                <a:schemeClr val="dk1"/>
              </a:buClr>
              <a:buSzPts val="1100"/>
              <a:buFont typeface="Arial"/>
              <a:buNone/>
            </a:pPr>
            <a:r>
              <a:rPr lang="en" sz="1800">
                <a:solidFill>
                  <a:schemeClr val="dk1"/>
                </a:solidFill>
              </a:rPr>
              <a:t>// Declare a float named x, assigned the value 4.0</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float y;</a:t>
            </a:r>
            <a:endParaRPr sz="1800">
              <a:solidFill>
                <a:schemeClr val="dk1"/>
              </a:solidFill>
              <a:highlight>
                <a:srgbClr val="FFFF00"/>
              </a:highlight>
            </a:endParaRPr>
          </a:p>
          <a:p>
            <a:pPr indent="0" lvl="0" marL="0" rtl="0">
              <a:spcBef>
                <a:spcPts val="600"/>
              </a:spcBef>
              <a:spcAft>
                <a:spcPts val="0"/>
              </a:spcAft>
              <a:buClr>
                <a:schemeClr val="dk1"/>
              </a:buClr>
              <a:buSzPts val="1100"/>
              <a:buFont typeface="Arial"/>
              <a:buNone/>
            </a:pPr>
            <a:r>
              <a:rPr lang="en" sz="1800">
                <a:solidFill>
                  <a:schemeClr val="dk1"/>
                </a:solidFill>
              </a:rPr>
              <a:t>// Declare a float named y (no assignment)</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y = x + 5.2;</a:t>
            </a:r>
            <a:endParaRPr sz="1800">
              <a:solidFill>
                <a:schemeClr val="dk1"/>
              </a:solidFill>
              <a:highlight>
                <a:srgbClr val="FFFF00"/>
              </a:highlight>
            </a:endParaRPr>
          </a:p>
          <a:p>
            <a:pPr indent="0" lvl="0" marL="0" rtl="0">
              <a:spcBef>
                <a:spcPts val="600"/>
              </a:spcBef>
              <a:spcAft>
                <a:spcPts val="0"/>
              </a:spcAft>
              <a:buClr>
                <a:schemeClr val="dk1"/>
              </a:buClr>
              <a:buSzPts val="1100"/>
              <a:buFont typeface="Arial"/>
              <a:buNone/>
            </a:pPr>
            <a:r>
              <a:rPr lang="en" sz="1800">
                <a:solidFill>
                  <a:schemeClr val="dk1"/>
                </a:solidFill>
              </a:rPr>
              <a:t>// Assign the value of x plus 5.2 to the previously declared y </a:t>
            </a:r>
            <a:endParaRPr sz="1800">
              <a:solidFill>
                <a:schemeClr val="dk1"/>
              </a:solidFill>
            </a:endParaRPr>
          </a:p>
          <a:p>
            <a:pPr indent="0" lvl="0" marL="0" rtl="0">
              <a:spcBef>
                <a:spcPts val="600"/>
              </a:spcBef>
              <a:spcAft>
                <a:spcPts val="0"/>
              </a:spcAft>
              <a:buNone/>
            </a:pPr>
            <a:r>
              <a:rPr lang="en" sz="1800">
                <a:solidFill>
                  <a:schemeClr val="dk1"/>
                </a:solidFill>
                <a:highlight>
                  <a:srgbClr val="FFFF00"/>
                </a:highlight>
              </a:rPr>
              <a:t>float z = x*y + 15.0;</a:t>
            </a:r>
            <a:endParaRPr sz="1800">
              <a:solidFill>
                <a:schemeClr val="dk1"/>
              </a:solidFill>
              <a:highlight>
                <a:srgbClr val="FFFF00"/>
              </a:highlight>
            </a:endParaRPr>
          </a:p>
          <a:p>
            <a:pPr indent="0" lvl="0" marL="0" rtl="0">
              <a:spcBef>
                <a:spcPts val="600"/>
              </a:spcBef>
              <a:spcAft>
                <a:spcPts val="0"/>
              </a:spcAft>
              <a:buClr>
                <a:schemeClr val="dk1"/>
              </a:buClr>
              <a:buSzPts val="1100"/>
              <a:buFont typeface="Arial"/>
              <a:buNone/>
            </a:pPr>
            <a:r>
              <a:rPr lang="en" sz="1800">
                <a:solidFill>
                  <a:schemeClr val="dk1"/>
                </a:solidFill>
              </a:rPr>
              <a:t>// Declare a variable named z, assign it the value which is x times y plus 15.0. </a:t>
            </a:r>
            <a:endParaRPr sz="1800">
              <a:solidFill>
                <a:schemeClr val="dk1"/>
              </a:solidFill>
            </a:endParaRPr>
          </a:p>
          <a:p>
            <a:pPr indent="0" lvl="0" marL="0" rtl="0">
              <a:spcBef>
                <a:spcPts val="600"/>
              </a:spcBef>
              <a:spcAft>
                <a:spcPts val="0"/>
              </a:spcAft>
              <a:buClr>
                <a:schemeClr val="dk1"/>
              </a:buClr>
              <a:buSzPts val="1100"/>
              <a:buFont typeface="Arial"/>
              <a:buNone/>
            </a:pPr>
            <a:r>
              <a:rPr lang="en" sz="1600">
                <a:solidFill>
                  <a:schemeClr val="dk1"/>
                </a:solidFill>
              </a:rPr>
              <a:t>				</a:t>
            </a:r>
            <a:endParaRPr sz="1600">
              <a:solidFill>
                <a:schemeClr val="dk1"/>
              </a:solidFill>
            </a:endParaRPr>
          </a:p>
          <a:p>
            <a:pPr indent="0" lvl="0" marL="0" rtl="0">
              <a:spcBef>
                <a:spcPts val="600"/>
              </a:spcBef>
              <a:spcAft>
                <a:spcPts val="0"/>
              </a:spcAft>
              <a:buNone/>
            </a:pPr>
            <a:r>
              <a:rPr lang="en" sz="1100">
                <a:solidFill>
                  <a:schemeClr val="dk1"/>
                </a:solidFill>
              </a:rPr>
              <a:t>				</a:t>
            </a:r>
            <a:endParaRPr sz="1100">
              <a:solidFill>
                <a:schemeClr val="dk1"/>
              </a:solidFill>
            </a:endParaRPr>
          </a:p>
          <a:p>
            <a:pPr indent="0" lvl="0" marL="0" rtl="0">
              <a:spcBef>
                <a:spcPts val="6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t/>
            </a:r>
            <a:endParaRPr sz="800">
              <a:solidFill>
                <a:schemeClr val="dk1"/>
              </a:solidFill>
            </a:endParaRPr>
          </a:p>
          <a:p>
            <a:pPr indent="0" lvl="0" marL="0" rtl="0">
              <a:spcBef>
                <a:spcPts val="6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spcBef>
                <a:spcPts val="6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spcBef>
                <a:spcPts val="6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a:spcBef>
                <a:spcPts val="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animEffect filter="fade" transition="in">
                                      <p:cBhvr>
                                        <p:cTn dur="1000"/>
                                        <p:tgtEl>
                                          <p:spTgt spid="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animEffect filter="fade" transition="in">
                                      <p:cBhvr>
                                        <p:cTn dur="1000"/>
                                        <p:tgtEl>
                                          <p:spTgt spid="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 st="2"/>
                                            </p:txEl>
                                          </p:spTgt>
                                        </p:tgtEl>
                                        <p:attrNameLst>
                                          <p:attrName>style.visibility</p:attrName>
                                        </p:attrNameLst>
                                      </p:cBhvr>
                                      <p:to>
                                        <p:strVal val="visible"/>
                                      </p:to>
                                    </p:set>
                                    <p:animEffect filter="fade" transition="in">
                                      <p:cBhvr>
                                        <p:cTn dur="1000"/>
                                        <p:tgtEl>
                                          <p:spTgt spid="2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3" st="3"/>
                                            </p:txEl>
                                          </p:spTgt>
                                        </p:tgtEl>
                                        <p:attrNameLst>
                                          <p:attrName>style.visibility</p:attrName>
                                        </p:attrNameLst>
                                      </p:cBhvr>
                                      <p:to>
                                        <p:strVal val="visible"/>
                                      </p:to>
                                    </p:set>
                                    <p:animEffect filter="fade" transition="in">
                                      <p:cBhvr>
                                        <p:cTn dur="1000"/>
                                        <p:tgtEl>
                                          <p:spTgt spid="21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4" st="4"/>
                                            </p:txEl>
                                          </p:spTgt>
                                        </p:tgtEl>
                                        <p:attrNameLst>
                                          <p:attrName>style.visibility</p:attrName>
                                        </p:attrNameLst>
                                      </p:cBhvr>
                                      <p:to>
                                        <p:strVal val="visible"/>
                                      </p:to>
                                    </p:set>
                                    <p:animEffect filter="fade" transition="in">
                                      <p:cBhvr>
                                        <p:cTn dur="1000"/>
                                        <p:tgtEl>
                                          <p:spTgt spid="21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5" st="5"/>
                                            </p:txEl>
                                          </p:spTgt>
                                        </p:tgtEl>
                                        <p:attrNameLst>
                                          <p:attrName>style.visibility</p:attrName>
                                        </p:attrNameLst>
                                      </p:cBhvr>
                                      <p:to>
                                        <p:strVal val="visible"/>
                                      </p:to>
                                    </p:set>
                                    <p:animEffect filter="fade" transition="in">
                                      <p:cBhvr>
                                        <p:cTn dur="1000"/>
                                        <p:tgtEl>
                                          <p:spTgt spid="21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6" st="6"/>
                                            </p:txEl>
                                          </p:spTgt>
                                        </p:tgtEl>
                                        <p:attrNameLst>
                                          <p:attrName>style.visibility</p:attrName>
                                        </p:attrNameLst>
                                      </p:cBhvr>
                                      <p:to>
                                        <p:strVal val="visible"/>
                                      </p:to>
                                    </p:set>
                                    <p:animEffect filter="fade" transition="in">
                                      <p:cBhvr>
                                        <p:cTn dur="1000"/>
                                        <p:tgtEl>
                                          <p:spTgt spid="21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7" st="7"/>
                                            </p:txEl>
                                          </p:spTgt>
                                        </p:tgtEl>
                                        <p:attrNameLst>
                                          <p:attrName>style.visibility</p:attrName>
                                        </p:attrNameLst>
                                      </p:cBhvr>
                                      <p:to>
                                        <p:strVal val="visible"/>
                                      </p:to>
                                    </p:set>
                                    <p:animEffect filter="fade" transition="in">
                                      <p:cBhvr>
                                        <p:cTn dur="1000"/>
                                        <p:tgtEl>
                                          <p:spTgt spid="21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8" st="8"/>
                                            </p:txEl>
                                          </p:spTgt>
                                        </p:tgtEl>
                                        <p:attrNameLst>
                                          <p:attrName>style.visibility</p:attrName>
                                        </p:attrNameLst>
                                      </p:cBhvr>
                                      <p:to>
                                        <p:strVal val="visible"/>
                                      </p:to>
                                    </p:set>
                                    <p:animEffect filter="fade" transition="in">
                                      <p:cBhvr>
                                        <p:cTn dur="1000"/>
                                        <p:tgtEl>
                                          <p:spTgt spid="21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9" st="9"/>
                                            </p:txEl>
                                          </p:spTgt>
                                        </p:tgtEl>
                                        <p:attrNameLst>
                                          <p:attrName>style.visibility</p:attrName>
                                        </p:attrNameLst>
                                      </p:cBhvr>
                                      <p:to>
                                        <p:strVal val="visible"/>
                                      </p:to>
                                    </p:set>
                                    <p:animEffect filter="fade" transition="in">
                                      <p:cBhvr>
                                        <p:cTn dur="1000"/>
                                        <p:tgtEl>
                                          <p:spTgt spid="21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0" st="10"/>
                                            </p:txEl>
                                          </p:spTgt>
                                        </p:tgtEl>
                                        <p:attrNameLst>
                                          <p:attrName>style.visibility</p:attrName>
                                        </p:attrNameLst>
                                      </p:cBhvr>
                                      <p:to>
                                        <p:strVal val="visible"/>
                                      </p:to>
                                    </p:set>
                                    <p:animEffect filter="fade" transition="in">
                                      <p:cBhvr>
                                        <p:cTn dur="1000"/>
                                        <p:tgtEl>
                                          <p:spTgt spid="21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1" st="11"/>
                                            </p:txEl>
                                          </p:spTgt>
                                        </p:tgtEl>
                                        <p:attrNameLst>
                                          <p:attrName>style.visibility</p:attrName>
                                        </p:attrNameLst>
                                      </p:cBhvr>
                                      <p:to>
                                        <p:strVal val="visible"/>
                                      </p:to>
                                    </p:set>
                                    <p:animEffect filter="fade" transition="in">
                                      <p:cBhvr>
                                        <p:cTn dur="1000"/>
                                        <p:tgtEl>
                                          <p:spTgt spid="21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2" st="12"/>
                                            </p:txEl>
                                          </p:spTgt>
                                        </p:tgtEl>
                                        <p:attrNameLst>
                                          <p:attrName>style.visibility</p:attrName>
                                        </p:attrNameLst>
                                      </p:cBhvr>
                                      <p:to>
                                        <p:strVal val="visible"/>
                                      </p:to>
                                    </p:set>
                                    <p:animEffect filter="fade" transition="in">
                                      <p:cBhvr>
                                        <p:cTn dur="1000"/>
                                        <p:tgtEl>
                                          <p:spTgt spid="21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3" st="13"/>
                                            </p:txEl>
                                          </p:spTgt>
                                        </p:tgtEl>
                                        <p:attrNameLst>
                                          <p:attrName>style.visibility</p:attrName>
                                        </p:attrNameLst>
                                      </p:cBhvr>
                                      <p:to>
                                        <p:strVal val="visible"/>
                                      </p:to>
                                    </p:set>
                                    <p:animEffect filter="fade" transition="in">
                                      <p:cBhvr>
                                        <p:cTn dur="1000"/>
                                        <p:tgtEl>
                                          <p:spTgt spid="214">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4" st="14"/>
                                            </p:txEl>
                                          </p:spTgt>
                                        </p:tgtEl>
                                        <p:attrNameLst>
                                          <p:attrName>style.visibility</p:attrName>
                                        </p:attrNameLst>
                                      </p:cBhvr>
                                      <p:to>
                                        <p:strVal val="visible"/>
                                      </p:to>
                                    </p:set>
                                    <p:animEffect filter="fade" transition="in">
                                      <p:cBhvr>
                                        <p:cTn dur="1000"/>
                                        <p:tgtEl>
                                          <p:spTgt spid="214">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5" st="15"/>
                                            </p:txEl>
                                          </p:spTgt>
                                        </p:tgtEl>
                                        <p:attrNameLst>
                                          <p:attrName>style.visibility</p:attrName>
                                        </p:attrNameLst>
                                      </p:cBhvr>
                                      <p:to>
                                        <p:strVal val="visible"/>
                                      </p:to>
                                    </p:set>
                                    <p:animEffect filter="fade" transition="in">
                                      <p:cBhvr>
                                        <p:cTn dur="1000"/>
                                        <p:tgtEl>
                                          <p:spTgt spid="214">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6" st="16"/>
                                            </p:txEl>
                                          </p:spTgt>
                                        </p:tgtEl>
                                        <p:attrNameLst>
                                          <p:attrName>style.visibility</p:attrName>
                                        </p:attrNameLst>
                                      </p:cBhvr>
                                      <p:to>
                                        <p:strVal val="visible"/>
                                      </p:to>
                                    </p:set>
                                    <p:animEffect filter="fade" transition="in">
                                      <p:cBhvr>
                                        <p:cTn dur="1000"/>
                                        <p:tgtEl>
                                          <p:spTgt spid="214">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7" st="17"/>
                                            </p:txEl>
                                          </p:spTgt>
                                        </p:tgtEl>
                                        <p:attrNameLst>
                                          <p:attrName>style.visibility</p:attrName>
                                        </p:attrNameLst>
                                      </p:cBhvr>
                                      <p:to>
                                        <p:strVal val="visible"/>
                                      </p:to>
                                    </p:set>
                                    <p:animEffect filter="fade" transition="in">
                                      <p:cBhvr>
                                        <p:cTn dur="1000"/>
                                        <p:tgtEl>
                                          <p:spTgt spid="214">
                                            <p:txEl>
                                              <p:pRg end="17" st="1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8" st="18"/>
                                            </p:txEl>
                                          </p:spTgt>
                                        </p:tgtEl>
                                        <p:attrNameLst>
                                          <p:attrName>style.visibility</p:attrName>
                                        </p:attrNameLst>
                                      </p:cBhvr>
                                      <p:to>
                                        <p:strVal val="visible"/>
                                      </p:to>
                                    </p:set>
                                    <p:animEffect filter="fade" transition="in">
                                      <p:cBhvr>
                                        <p:cTn dur="1000"/>
                                        <p:tgtEl>
                                          <p:spTgt spid="214">
                                            <p:txEl>
                                              <p:pRg end="18" st="1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9" st="19"/>
                                            </p:txEl>
                                          </p:spTgt>
                                        </p:tgtEl>
                                        <p:attrNameLst>
                                          <p:attrName>style.visibility</p:attrName>
                                        </p:attrNameLst>
                                      </p:cBhvr>
                                      <p:to>
                                        <p:strVal val="visible"/>
                                      </p:to>
                                    </p:set>
                                    <p:animEffect filter="fade" transition="in">
                                      <p:cBhvr>
                                        <p:cTn dur="1000"/>
                                        <p:tgtEl>
                                          <p:spTgt spid="214">
                                            <p:txEl>
                                              <p:pRg end="19" st="1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0" st="20"/>
                                            </p:txEl>
                                          </p:spTgt>
                                        </p:tgtEl>
                                        <p:attrNameLst>
                                          <p:attrName>style.visibility</p:attrName>
                                        </p:attrNameLst>
                                      </p:cBhvr>
                                      <p:to>
                                        <p:strVal val="visible"/>
                                      </p:to>
                                    </p:set>
                                    <p:animEffect filter="fade" transition="in">
                                      <p:cBhvr>
                                        <p:cTn dur="1000"/>
                                        <p:tgtEl>
                                          <p:spTgt spid="214">
                                            <p:txEl>
                                              <p:pRg end="20" st="2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1" st="21"/>
                                            </p:txEl>
                                          </p:spTgt>
                                        </p:tgtEl>
                                        <p:attrNameLst>
                                          <p:attrName>style.visibility</p:attrName>
                                        </p:attrNameLst>
                                      </p:cBhvr>
                                      <p:to>
                                        <p:strVal val="visible"/>
                                      </p:to>
                                    </p:set>
                                    <p:animEffect filter="fade" transition="in">
                                      <p:cBhvr>
                                        <p:cTn dur="1000"/>
                                        <p:tgtEl>
                                          <p:spTgt spid="214">
                                            <p:txEl>
                                              <p:pRg end="21" st="2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2" st="22"/>
                                            </p:txEl>
                                          </p:spTgt>
                                        </p:tgtEl>
                                        <p:attrNameLst>
                                          <p:attrName>style.visibility</p:attrName>
                                        </p:attrNameLst>
                                      </p:cBhvr>
                                      <p:to>
                                        <p:strVal val="visible"/>
                                      </p:to>
                                    </p:set>
                                    <p:animEffect filter="fade" transition="in">
                                      <p:cBhvr>
                                        <p:cTn dur="1000"/>
                                        <p:tgtEl>
                                          <p:spTgt spid="214">
                                            <p:txEl>
                                              <p:pRg end="22" st="2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3" st="23"/>
                                            </p:txEl>
                                          </p:spTgt>
                                        </p:tgtEl>
                                        <p:attrNameLst>
                                          <p:attrName>style.visibility</p:attrName>
                                        </p:attrNameLst>
                                      </p:cBhvr>
                                      <p:to>
                                        <p:strVal val="visible"/>
                                      </p:to>
                                    </p:set>
                                    <p:animEffect filter="fade" transition="in">
                                      <p:cBhvr>
                                        <p:cTn dur="1000"/>
                                        <p:tgtEl>
                                          <p:spTgt spid="214">
                                            <p:txEl>
                                              <p:pRg end="23" st="2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4" st="24"/>
                                            </p:txEl>
                                          </p:spTgt>
                                        </p:tgtEl>
                                        <p:attrNameLst>
                                          <p:attrName>style.visibility</p:attrName>
                                        </p:attrNameLst>
                                      </p:cBhvr>
                                      <p:to>
                                        <p:strVal val="visible"/>
                                      </p:to>
                                    </p:set>
                                    <p:animEffect filter="fade" transition="in">
                                      <p:cBhvr>
                                        <p:cTn dur="1000"/>
                                        <p:tgtEl>
                                          <p:spTgt spid="214">
                                            <p:txEl>
                                              <p:pRg end="24" st="2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5" st="25"/>
                                            </p:txEl>
                                          </p:spTgt>
                                        </p:tgtEl>
                                        <p:attrNameLst>
                                          <p:attrName>style.visibility</p:attrName>
                                        </p:attrNameLst>
                                      </p:cBhvr>
                                      <p:to>
                                        <p:strVal val="visible"/>
                                      </p:to>
                                    </p:set>
                                    <p:animEffect filter="fade" transition="in">
                                      <p:cBhvr>
                                        <p:cTn dur="1000"/>
                                        <p:tgtEl>
                                          <p:spTgt spid="214">
                                            <p:txEl>
                                              <p:pRg end="25" st="2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6" st="26"/>
                                            </p:txEl>
                                          </p:spTgt>
                                        </p:tgtEl>
                                        <p:attrNameLst>
                                          <p:attrName>style.visibility</p:attrName>
                                        </p:attrNameLst>
                                      </p:cBhvr>
                                      <p:to>
                                        <p:strVal val="visible"/>
                                      </p:to>
                                    </p:set>
                                    <p:animEffect filter="fade" transition="in">
                                      <p:cBhvr>
                                        <p:cTn dur="1000"/>
                                        <p:tgtEl>
                                          <p:spTgt spid="214">
                                            <p:txEl>
                                              <p:pRg end="26" st="2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7" st="27"/>
                                            </p:txEl>
                                          </p:spTgt>
                                        </p:tgtEl>
                                        <p:attrNameLst>
                                          <p:attrName>style.visibility</p:attrName>
                                        </p:attrNameLst>
                                      </p:cBhvr>
                                      <p:to>
                                        <p:strVal val="visible"/>
                                      </p:to>
                                    </p:set>
                                    <p:animEffect filter="fade" transition="in">
                                      <p:cBhvr>
                                        <p:cTn dur="1000"/>
                                        <p:tgtEl>
                                          <p:spTgt spid="214">
                                            <p:txEl>
                                              <p:pRg end="27" st="2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8" st="28"/>
                                            </p:txEl>
                                          </p:spTgt>
                                        </p:tgtEl>
                                        <p:attrNameLst>
                                          <p:attrName>style.visibility</p:attrName>
                                        </p:attrNameLst>
                                      </p:cBhvr>
                                      <p:to>
                                        <p:strVal val="visible"/>
                                      </p:to>
                                    </p:set>
                                    <p:animEffect filter="fade" transition="in">
                                      <p:cBhvr>
                                        <p:cTn dur="1000"/>
                                        <p:tgtEl>
                                          <p:spTgt spid="214">
                                            <p:txEl>
                                              <p:pRg end="28" st="2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What sorts of variables could we use to have a functioning Pong game? </a:t>
            </a:r>
            <a:endParaRPr/>
          </a:p>
        </p:txBody>
      </p:sp>
      <p:pic>
        <p:nvPicPr>
          <p:cNvPr id="220" name="Shape 220"/>
          <p:cNvPicPr preferRelativeResize="0"/>
          <p:nvPr/>
        </p:nvPicPr>
        <p:blipFill>
          <a:blip r:embed="rId3">
            <a:alphaModFix/>
          </a:blip>
          <a:stretch>
            <a:fillRect/>
          </a:stretch>
        </p:blipFill>
        <p:spPr>
          <a:xfrm>
            <a:off x="1045837" y="1417650"/>
            <a:ext cx="7052324" cy="52892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idx="1" type="body"/>
          </p:nvPr>
        </p:nvSpPr>
        <p:spPr>
          <a:xfrm>
            <a:off x="457200" y="8427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800"/>
              <a:t>player 1 x position</a:t>
            </a:r>
            <a:endParaRPr sz="2800"/>
          </a:p>
          <a:p>
            <a:pPr indent="0" lvl="0" marL="0" rtl="0">
              <a:spcBef>
                <a:spcPts val="600"/>
              </a:spcBef>
              <a:spcAft>
                <a:spcPts val="0"/>
              </a:spcAft>
              <a:buNone/>
            </a:pPr>
            <a:r>
              <a:rPr lang="en" sz="2800"/>
              <a:t>player 1 y position</a:t>
            </a:r>
            <a:endParaRPr sz="2800"/>
          </a:p>
          <a:p>
            <a:pPr indent="0" lvl="0" marL="0" rtl="0">
              <a:spcBef>
                <a:spcPts val="600"/>
              </a:spcBef>
              <a:spcAft>
                <a:spcPts val="0"/>
              </a:spcAft>
              <a:buNone/>
            </a:pPr>
            <a:r>
              <a:rPr lang="en" sz="2800"/>
              <a:t>player 2 x position</a:t>
            </a:r>
            <a:endParaRPr sz="2800"/>
          </a:p>
          <a:p>
            <a:pPr indent="0" lvl="0" marL="0" rtl="0">
              <a:spcBef>
                <a:spcPts val="600"/>
              </a:spcBef>
              <a:spcAft>
                <a:spcPts val="0"/>
              </a:spcAft>
              <a:buNone/>
            </a:pPr>
            <a:r>
              <a:rPr lang="en" sz="2800"/>
              <a:t>player 2 y position</a:t>
            </a:r>
            <a:endParaRPr sz="2800"/>
          </a:p>
          <a:p>
            <a:pPr indent="0" lvl="0" marL="0" rtl="0">
              <a:spcBef>
                <a:spcPts val="600"/>
              </a:spcBef>
              <a:spcAft>
                <a:spcPts val="0"/>
              </a:spcAft>
              <a:buNone/>
            </a:pPr>
            <a:r>
              <a:rPr lang="en" sz="2800"/>
              <a:t>player 1 score</a:t>
            </a:r>
            <a:endParaRPr sz="2800"/>
          </a:p>
          <a:p>
            <a:pPr indent="0" lvl="0" marL="0" rtl="0">
              <a:spcBef>
                <a:spcPts val="600"/>
              </a:spcBef>
              <a:spcAft>
                <a:spcPts val="0"/>
              </a:spcAft>
              <a:buNone/>
            </a:pPr>
            <a:r>
              <a:rPr lang="en" sz="2800"/>
              <a:t>player 2 score</a:t>
            </a:r>
            <a:endParaRPr sz="2800"/>
          </a:p>
          <a:p>
            <a:pPr indent="0" lvl="0" marL="0" rtl="0">
              <a:spcBef>
                <a:spcPts val="600"/>
              </a:spcBef>
              <a:spcAft>
                <a:spcPts val="0"/>
              </a:spcAft>
              <a:buNone/>
            </a:pPr>
            <a:r>
              <a:rPr lang="en" sz="2800"/>
              <a:t>ball x position</a:t>
            </a:r>
            <a:endParaRPr sz="2800"/>
          </a:p>
          <a:p>
            <a:pPr indent="0" lvl="0" marL="0" rtl="0">
              <a:spcBef>
                <a:spcPts val="600"/>
              </a:spcBef>
              <a:spcAft>
                <a:spcPts val="0"/>
              </a:spcAft>
              <a:buNone/>
            </a:pPr>
            <a:r>
              <a:rPr lang="en" sz="2800"/>
              <a:t>ball y position</a:t>
            </a:r>
            <a:endParaRPr sz="2800"/>
          </a:p>
          <a:p>
            <a:pPr indent="0" lvl="0" marL="0" rtl="0">
              <a:spcBef>
                <a:spcPts val="600"/>
              </a:spcBef>
              <a:spcAft>
                <a:spcPts val="0"/>
              </a:spcAft>
              <a:buNone/>
            </a:pPr>
            <a:r>
              <a:rPr lang="en" sz="2800"/>
              <a:t>ball direction</a:t>
            </a:r>
            <a:endParaRPr sz="2800"/>
          </a:p>
          <a:p>
            <a:pPr indent="0" lvl="0" marL="0">
              <a:spcBef>
                <a:spcPts val="600"/>
              </a:spcBef>
              <a:spcAft>
                <a:spcPts val="0"/>
              </a:spcAft>
              <a:buNone/>
            </a:pPr>
            <a:r>
              <a:rPr lang="en" sz="2800"/>
              <a:t>etc. </a:t>
            </a:r>
            <a:endParaRPr sz="2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0" st="0"/>
                                            </p:txEl>
                                          </p:spTgt>
                                        </p:tgtEl>
                                        <p:attrNameLst>
                                          <p:attrName>style.visibility</p:attrName>
                                        </p:attrNameLst>
                                      </p:cBhvr>
                                      <p:to>
                                        <p:strVal val="visible"/>
                                      </p:to>
                                    </p:set>
                                    <p:animEffect filter="fade" transition="in">
                                      <p:cBhvr>
                                        <p:cTn dur="1000"/>
                                        <p:tgtEl>
                                          <p:spTgt spid="2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1" st="1"/>
                                            </p:txEl>
                                          </p:spTgt>
                                        </p:tgtEl>
                                        <p:attrNameLst>
                                          <p:attrName>style.visibility</p:attrName>
                                        </p:attrNameLst>
                                      </p:cBhvr>
                                      <p:to>
                                        <p:strVal val="visible"/>
                                      </p:to>
                                    </p:set>
                                    <p:animEffect filter="fade" transition="in">
                                      <p:cBhvr>
                                        <p:cTn dur="1000"/>
                                        <p:tgtEl>
                                          <p:spTgt spid="2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2" st="2"/>
                                            </p:txEl>
                                          </p:spTgt>
                                        </p:tgtEl>
                                        <p:attrNameLst>
                                          <p:attrName>style.visibility</p:attrName>
                                        </p:attrNameLst>
                                      </p:cBhvr>
                                      <p:to>
                                        <p:strVal val="visible"/>
                                      </p:to>
                                    </p:set>
                                    <p:animEffect filter="fade" transition="in">
                                      <p:cBhvr>
                                        <p:cTn dur="1000"/>
                                        <p:tgtEl>
                                          <p:spTgt spid="2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3" st="3"/>
                                            </p:txEl>
                                          </p:spTgt>
                                        </p:tgtEl>
                                        <p:attrNameLst>
                                          <p:attrName>style.visibility</p:attrName>
                                        </p:attrNameLst>
                                      </p:cBhvr>
                                      <p:to>
                                        <p:strVal val="visible"/>
                                      </p:to>
                                    </p:set>
                                    <p:animEffect filter="fade" transition="in">
                                      <p:cBhvr>
                                        <p:cTn dur="1000"/>
                                        <p:tgtEl>
                                          <p:spTgt spid="22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4" st="4"/>
                                            </p:txEl>
                                          </p:spTgt>
                                        </p:tgtEl>
                                        <p:attrNameLst>
                                          <p:attrName>style.visibility</p:attrName>
                                        </p:attrNameLst>
                                      </p:cBhvr>
                                      <p:to>
                                        <p:strVal val="visible"/>
                                      </p:to>
                                    </p:set>
                                    <p:animEffect filter="fade" transition="in">
                                      <p:cBhvr>
                                        <p:cTn dur="1000"/>
                                        <p:tgtEl>
                                          <p:spTgt spid="22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5" st="5"/>
                                            </p:txEl>
                                          </p:spTgt>
                                        </p:tgtEl>
                                        <p:attrNameLst>
                                          <p:attrName>style.visibility</p:attrName>
                                        </p:attrNameLst>
                                      </p:cBhvr>
                                      <p:to>
                                        <p:strVal val="visible"/>
                                      </p:to>
                                    </p:set>
                                    <p:animEffect filter="fade" transition="in">
                                      <p:cBhvr>
                                        <p:cTn dur="1000"/>
                                        <p:tgtEl>
                                          <p:spTgt spid="22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6" st="6"/>
                                            </p:txEl>
                                          </p:spTgt>
                                        </p:tgtEl>
                                        <p:attrNameLst>
                                          <p:attrName>style.visibility</p:attrName>
                                        </p:attrNameLst>
                                      </p:cBhvr>
                                      <p:to>
                                        <p:strVal val="visible"/>
                                      </p:to>
                                    </p:set>
                                    <p:animEffect filter="fade" transition="in">
                                      <p:cBhvr>
                                        <p:cTn dur="1000"/>
                                        <p:tgtEl>
                                          <p:spTgt spid="22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7" st="7"/>
                                            </p:txEl>
                                          </p:spTgt>
                                        </p:tgtEl>
                                        <p:attrNameLst>
                                          <p:attrName>style.visibility</p:attrName>
                                        </p:attrNameLst>
                                      </p:cBhvr>
                                      <p:to>
                                        <p:strVal val="visible"/>
                                      </p:to>
                                    </p:set>
                                    <p:animEffect filter="fade" transition="in">
                                      <p:cBhvr>
                                        <p:cTn dur="1000"/>
                                        <p:tgtEl>
                                          <p:spTgt spid="22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8" st="8"/>
                                            </p:txEl>
                                          </p:spTgt>
                                        </p:tgtEl>
                                        <p:attrNameLst>
                                          <p:attrName>style.visibility</p:attrName>
                                        </p:attrNameLst>
                                      </p:cBhvr>
                                      <p:to>
                                        <p:strVal val="visible"/>
                                      </p:to>
                                    </p:set>
                                    <p:animEffect filter="fade" transition="in">
                                      <p:cBhvr>
                                        <p:cTn dur="1000"/>
                                        <p:tgtEl>
                                          <p:spTgt spid="22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9" st="9"/>
                                            </p:txEl>
                                          </p:spTgt>
                                        </p:tgtEl>
                                        <p:attrNameLst>
                                          <p:attrName>style.visibility</p:attrName>
                                        </p:attrNameLst>
                                      </p:cBhvr>
                                      <p:to>
                                        <p:strVal val="visible"/>
                                      </p:to>
                                    </p:set>
                                    <p:animEffect filter="fade" transition="in">
                                      <p:cBhvr>
                                        <p:cTn dur="1000"/>
                                        <p:tgtEl>
                                          <p:spTgt spid="225">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pic>
        <p:nvPicPr>
          <p:cNvPr id="230" name="Shape 230"/>
          <p:cNvPicPr preferRelativeResize="0"/>
          <p:nvPr/>
        </p:nvPicPr>
        <p:blipFill>
          <a:blip r:embed="rId3">
            <a:alphaModFix/>
          </a:blip>
          <a:stretch>
            <a:fillRect/>
          </a:stretch>
        </p:blipFill>
        <p:spPr>
          <a:xfrm>
            <a:off x="978212" y="784375"/>
            <a:ext cx="7052324" cy="52892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 name="Shape 38"/>
        <p:cNvGrpSpPr/>
        <p:nvPr/>
      </p:nvGrpSpPr>
      <p:grpSpPr>
        <a:xfrm>
          <a:off x="0" y="0"/>
          <a:ext cx="0" cy="0"/>
          <a:chOff x="0" y="0"/>
          <a:chExt cx="0" cy="0"/>
        </a:xfrm>
      </p:grpSpPr>
      <p:sp>
        <p:nvSpPr>
          <p:cNvPr id="39" name="Shape 39"/>
          <p:cNvSpPr txBox="1"/>
          <p:nvPr/>
        </p:nvSpPr>
        <p:spPr>
          <a:xfrm>
            <a:off x="457200" y="274638"/>
            <a:ext cx="8229600" cy="1143000"/>
          </a:xfrm>
          <a:prstGeom prst="rect">
            <a:avLst/>
          </a:prstGeom>
          <a:noFill/>
          <a:ln>
            <a:noFill/>
          </a:ln>
        </p:spPr>
        <p:txBody>
          <a:bodyPr anchorCtr="0" anchor="b" bIns="91425" lIns="91425" spcFirstLastPara="1" rIns="91425" wrap="square" tIns="91425">
            <a:noAutofit/>
          </a:bodyPr>
          <a:lstStyle/>
          <a:p>
            <a:pPr indent="0" lvl="0" marL="0" rtl="0">
              <a:spcBef>
                <a:spcPts val="0"/>
              </a:spcBef>
              <a:spcAft>
                <a:spcPts val="0"/>
              </a:spcAft>
              <a:buNone/>
            </a:pPr>
            <a:r>
              <a:t/>
            </a:r>
            <a:endParaRPr b="1" sz="3600">
              <a:solidFill>
                <a:srgbClr val="000000"/>
              </a:solidFill>
            </a:endParaRPr>
          </a:p>
        </p:txBody>
      </p:sp>
      <p:sp>
        <p:nvSpPr>
          <p:cNvPr id="40" name="Shape 40"/>
          <p:cNvSpPr txBox="1"/>
          <p:nvPr/>
        </p:nvSpPr>
        <p:spPr>
          <a:xfrm>
            <a:off x="457200" y="1554750"/>
            <a:ext cx="8229600" cy="4967700"/>
          </a:xfrm>
          <a:prstGeom prst="rect">
            <a:avLst/>
          </a:prstGeom>
          <a:noFill/>
          <a:ln>
            <a:noFill/>
          </a:ln>
        </p:spPr>
        <p:txBody>
          <a:bodyPr anchorCtr="0" anchor="t" bIns="91425" lIns="91425" spcFirstLastPara="1" rIns="91425" wrap="square" tIns="91425">
            <a:noAutofit/>
          </a:bodyPr>
          <a:lstStyle/>
          <a:p>
            <a:pPr indent="0" lvl="0" marL="0" rtl="0">
              <a:spcBef>
                <a:spcPts val="600"/>
              </a:spcBef>
              <a:spcAft>
                <a:spcPts val="0"/>
              </a:spcAft>
              <a:buClr>
                <a:schemeClr val="dk1"/>
              </a:buClr>
              <a:buSzPts val="1100"/>
              <a:buFont typeface="Arial"/>
              <a:buNone/>
            </a:pPr>
            <a:r>
              <a:rPr b="1" lang="en" sz="3600">
                <a:solidFill>
                  <a:srgbClr val="800000"/>
                </a:solidFill>
                <a:highlight>
                  <a:srgbClr val="FFFFFF"/>
                </a:highlight>
              </a:rPr>
              <a:t>void</a:t>
            </a:r>
            <a:r>
              <a:rPr lang="en" sz="3600">
                <a:solidFill>
                  <a:schemeClr val="dk1"/>
                </a:solidFill>
                <a:highlight>
                  <a:srgbClr val="FFFFFF"/>
                </a:highlight>
              </a:rPr>
              <a:t> setup</a:t>
            </a:r>
            <a:r>
              <a:rPr lang="en" sz="3600">
                <a:solidFill>
                  <a:srgbClr val="808030"/>
                </a:solidFill>
                <a:highlight>
                  <a:srgbClr val="FFFFFF"/>
                </a:highlight>
              </a:rPr>
              <a:t>()</a:t>
            </a:r>
            <a:r>
              <a:rPr lang="en" sz="3600">
                <a:solidFill>
                  <a:schemeClr val="dk1"/>
                </a:solidFill>
                <a:highlight>
                  <a:srgbClr val="FFFFFF"/>
                </a:highlight>
              </a:rPr>
              <a:t> </a:t>
            </a:r>
            <a:r>
              <a:rPr lang="en" sz="3600">
                <a:solidFill>
                  <a:srgbClr val="800080"/>
                </a:solidFill>
                <a:highlight>
                  <a:srgbClr val="FFFFFF"/>
                </a:highlight>
              </a:rPr>
              <a:t>{</a:t>
            </a:r>
            <a:br>
              <a:rPr lang="en" sz="3600">
                <a:solidFill>
                  <a:schemeClr val="dk1"/>
                </a:solidFill>
                <a:highlight>
                  <a:srgbClr val="FFFFFF"/>
                </a:highlight>
              </a:rPr>
            </a:br>
            <a:r>
              <a:rPr lang="en" sz="3600">
                <a:solidFill>
                  <a:schemeClr val="dk1"/>
                </a:solidFill>
                <a:highlight>
                  <a:srgbClr val="FFFFFF"/>
                </a:highlight>
              </a:rPr>
              <a:t>our code goes here</a:t>
            </a:r>
            <a:r>
              <a:rPr lang="en" sz="3600">
                <a:solidFill>
                  <a:srgbClr val="800080"/>
                </a:solidFill>
                <a:highlight>
                  <a:srgbClr val="FFFFFF"/>
                </a:highlight>
              </a:rPr>
              <a:t>;</a:t>
            </a:r>
            <a:br>
              <a:rPr lang="en" sz="3600">
                <a:solidFill>
                  <a:schemeClr val="dk1"/>
                </a:solidFill>
                <a:highlight>
                  <a:srgbClr val="FFFFFF"/>
                </a:highlight>
              </a:rPr>
            </a:br>
            <a:r>
              <a:rPr lang="en" sz="3600">
                <a:solidFill>
                  <a:srgbClr val="696969"/>
                </a:solidFill>
                <a:highlight>
                  <a:srgbClr val="FFFFFF"/>
                </a:highlight>
              </a:rPr>
              <a:t>//we comment here</a:t>
            </a:r>
            <a:br>
              <a:rPr lang="en" sz="3600">
                <a:solidFill>
                  <a:schemeClr val="dk1"/>
                </a:solidFill>
                <a:highlight>
                  <a:srgbClr val="FFFFFF"/>
                </a:highlight>
              </a:rPr>
            </a:br>
            <a:r>
              <a:rPr lang="en" sz="3600">
                <a:solidFill>
                  <a:srgbClr val="800080"/>
                </a:solidFill>
                <a:highlight>
                  <a:srgbClr val="FFFFFF"/>
                </a:highlight>
              </a:rPr>
              <a:t>}</a:t>
            </a:r>
            <a:br>
              <a:rPr lang="en" sz="3600">
                <a:solidFill>
                  <a:schemeClr val="dk1"/>
                </a:solidFill>
                <a:highlight>
                  <a:srgbClr val="FFFFFF"/>
                </a:highlight>
              </a:rPr>
            </a:br>
            <a:br>
              <a:rPr lang="en" sz="3600">
                <a:solidFill>
                  <a:schemeClr val="dk1"/>
                </a:solidFill>
                <a:highlight>
                  <a:srgbClr val="FFFFFF"/>
                </a:highlight>
              </a:rPr>
            </a:br>
            <a:r>
              <a:rPr b="1" lang="en" sz="3600">
                <a:solidFill>
                  <a:srgbClr val="800000"/>
                </a:solidFill>
                <a:highlight>
                  <a:srgbClr val="FFFFFF"/>
                </a:highlight>
              </a:rPr>
              <a:t>void</a:t>
            </a:r>
            <a:r>
              <a:rPr lang="en" sz="3600">
                <a:solidFill>
                  <a:schemeClr val="dk1"/>
                </a:solidFill>
                <a:highlight>
                  <a:srgbClr val="FFFFFF"/>
                </a:highlight>
              </a:rPr>
              <a:t> draw</a:t>
            </a:r>
            <a:r>
              <a:rPr lang="en" sz="3600">
                <a:solidFill>
                  <a:srgbClr val="808030"/>
                </a:solidFill>
                <a:highlight>
                  <a:srgbClr val="FFFFFF"/>
                </a:highlight>
              </a:rPr>
              <a:t>()</a:t>
            </a:r>
            <a:r>
              <a:rPr lang="en" sz="3600">
                <a:solidFill>
                  <a:schemeClr val="dk1"/>
                </a:solidFill>
                <a:highlight>
                  <a:srgbClr val="FFFFFF"/>
                </a:highlight>
              </a:rPr>
              <a:t> </a:t>
            </a:r>
            <a:r>
              <a:rPr lang="en" sz="3600">
                <a:solidFill>
                  <a:srgbClr val="800080"/>
                </a:solidFill>
                <a:highlight>
                  <a:srgbClr val="FFFFFF"/>
                </a:highlight>
              </a:rPr>
              <a:t>{</a:t>
            </a:r>
            <a:br>
              <a:rPr lang="en" sz="3600">
                <a:solidFill>
                  <a:schemeClr val="dk1"/>
                </a:solidFill>
                <a:highlight>
                  <a:srgbClr val="FFFFFF"/>
                </a:highlight>
              </a:rPr>
            </a:br>
            <a:r>
              <a:rPr lang="en" sz="3600">
                <a:solidFill>
                  <a:schemeClr val="dk1"/>
                </a:solidFill>
                <a:highlight>
                  <a:srgbClr val="FFFFFF"/>
                </a:highlight>
              </a:rPr>
              <a:t>our code goes here</a:t>
            </a:r>
            <a:r>
              <a:rPr lang="en" sz="3600">
                <a:solidFill>
                  <a:srgbClr val="800080"/>
                </a:solidFill>
                <a:highlight>
                  <a:srgbClr val="FFFFFF"/>
                </a:highlight>
              </a:rPr>
              <a:t>;</a:t>
            </a:r>
            <a:br>
              <a:rPr lang="en" sz="3600">
                <a:solidFill>
                  <a:schemeClr val="dk1"/>
                </a:solidFill>
                <a:highlight>
                  <a:srgbClr val="FFFFFF"/>
                </a:highlight>
              </a:rPr>
            </a:br>
            <a:r>
              <a:rPr lang="en" sz="3600">
                <a:solidFill>
                  <a:srgbClr val="696969"/>
                </a:solidFill>
                <a:highlight>
                  <a:srgbClr val="FFFFFF"/>
                </a:highlight>
              </a:rPr>
              <a:t>//we comment here</a:t>
            </a:r>
            <a:br>
              <a:rPr lang="en" sz="3600">
                <a:solidFill>
                  <a:schemeClr val="dk1"/>
                </a:solidFill>
                <a:highlight>
                  <a:srgbClr val="FFFFFF"/>
                </a:highlight>
              </a:rPr>
            </a:br>
            <a:r>
              <a:rPr lang="en" sz="3600">
                <a:solidFill>
                  <a:srgbClr val="800080"/>
                </a:solidFill>
                <a:highlight>
                  <a:srgbClr val="FFFFFF"/>
                </a:highlight>
              </a:rPr>
              <a:t>}</a:t>
            </a:r>
            <a:endParaRPr sz="3600">
              <a:solidFill>
                <a:srgbClr val="800080"/>
              </a:solidFill>
              <a:highlight>
                <a:srgbClr val="FFFFFF"/>
              </a:highlight>
            </a:endParaRPr>
          </a:p>
          <a:p>
            <a:pPr indent="0" lvl="0" marL="0" rtl="0">
              <a:spcBef>
                <a:spcPts val="600"/>
              </a:spcBef>
              <a:spcAft>
                <a:spcPts val="0"/>
              </a:spcAft>
              <a:buNone/>
            </a:pPr>
            <a:r>
              <a:t/>
            </a:r>
            <a:endParaRPr sz="3000"/>
          </a:p>
        </p:txBody>
      </p:sp>
      <p:cxnSp>
        <p:nvCxnSpPr>
          <p:cNvPr id="41" name="Shape 41"/>
          <p:cNvCxnSpPr/>
          <p:nvPr/>
        </p:nvCxnSpPr>
        <p:spPr>
          <a:xfrm>
            <a:off x="5150500" y="1629750"/>
            <a:ext cx="0" cy="1455600"/>
          </a:xfrm>
          <a:prstGeom prst="straightConnector1">
            <a:avLst/>
          </a:prstGeom>
          <a:noFill/>
          <a:ln cap="flat" cmpd="sng" w="114300">
            <a:solidFill>
              <a:srgbClr val="000000"/>
            </a:solidFill>
            <a:prstDash val="solid"/>
            <a:round/>
            <a:headEnd len="med" w="med" type="none"/>
            <a:tailEnd len="med" w="med" type="triangle"/>
          </a:ln>
        </p:spPr>
      </p:cxnSp>
      <p:cxnSp>
        <p:nvCxnSpPr>
          <p:cNvPr id="42" name="Shape 42"/>
          <p:cNvCxnSpPr/>
          <p:nvPr/>
        </p:nvCxnSpPr>
        <p:spPr>
          <a:xfrm>
            <a:off x="4850375" y="3113325"/>
            <a:ext cx="559800" cy="0"/>
          </a:xfrm>
          <a:prstGeom prst="straightConnector1">
            <a:avLst/>
          </a:prstGeom>
          <a:noFill/>
          <a:ln cap="flat" cmpd="sng" w="114300">
            <a:solidFill>
              <a:srgbClr val="000000"/>
            </a:solidFill>
            <a:prstDash val="solid"/>
            <a:round/>
            <a:headEnd len="med" w="med" type="none"/>
            <a:tailEnd len="med" w="med" type="none"/>
          </a:ln>
        </p:spPr>
      </p:cxnSp>
      <p:sp>
        <p:nvSpPr>
          <p:cNvPr id="43" name="Shape 43"/>
          <p:cNvSpPr txBox="1"/>
          <p:nvPr/>
        </p:nvSpPr>
        <p:spPr>
          <a:xfrm>
            <a:off x="457200" y="274650"/>
            <a:ext cx="8229600" cy="1143000"/>
          </a:xfrm>
          <a:prstGeom prst="rect">
            <a:avLst/>
          </a:prstGeom>
          <a:noFill/>
          <a:ln>
            <a:noFill/>
          </a:ln>
        </p:spPr>
        <p:txBody>
          <a:bodyPr anchorCtr="0" anchor="t" bIns="91425" lIns="91425" spcFirstLastPara="1" rIns="91425" wrap="square" tIns="91425">
            <a:noAutofit/>
          </a:bodyPr>
          <a:lstStyle/>
          <a:p>
            <a:pPr indent="0" lvl="0" marL="0" rtl="0">
              <a:spcBef>
                <a:spcPts val="600"/>
              </a:spcBef>
              <a:spcAft>
                <a:spcPts val="0"/>
              </a:spcAft>
              <a:buNone/>
            </a:pPr>
            <a:r>
              <a:rPr lang="en" sz="3000"/>
              <a:t>declaration;</a:t>
            </a:r>
            <a:endParaRPr sz="3000"/>
          </a:p>
        </p:txBody>
      </p:sp>
      <p:sp>
        <p:nvSpPr>
          <p:cNvPr id="44" name="Shape 44"/>
          <p:cNvSpPr txBox="1"/>
          <p:nvPr/>
        </p:nvSpPr>
        <p:spPr>
          <a:xfrm>
            <a:off x="6012050" y="274650"/>
            <a:ext cx="2357400" cy="6400200"/>
          </a:xfrm>
          <a:prstGeom prst="rect">
            <a:avLst/>
          </a:prstGeom>
          <a:noFill/>
          <a:ln>
            <a:noFill/>
          </a:ln>
        </p:spPr>
        <p:txBody>
          <a:bodyPr anchorCtr="0" anchor="t" bIns="91425" lIns="91425" spcFirstLastPara="1" rIns="91425" wrap="square" tIns="91425">
            <a:noAutofit/>
          </a:bodyPr>
          <a:lstStyle/>
          <a:p>
            <a:pPr indent="0" lvl="0" marL="0" rtl="0">
              <a:spcBef>
                <a:spcPts val="600"/>
              </a:spcBef>
              <a:spcAft>
                <a:spcPts val="0"/>
              </a:spcAft>
              <a:buNone/>
            </a:pPr>
            <a:r>
              <a:rPr b="1" lang="en" sz="3000">
                <a:solidFill>
                  <a:srgbClr val="000000"/>
                </a:solidFill>
              </a:rPr>
              <a:t>ONCE</a:t>
            </a:r>
            <a:endParaRPr b="1" sz="3000"/>
          </a:p>
          <a:p>
            <a:pPr indent="0" lvl="0" marL="0" rtl="0">
              <a:spcBef>
                <a:spcPts val="600"/>
              </a:spcBef>
              <a:spcAft>
                <a:spcPts val="0"/>
              </a:spcAft>
              <a:buNone/>
            </a:pPr>
            <a:r>
              <a:t/>
            </a:r>
            <a:endParaRPr b="1" sz="3000"/>
          </a:p>
          <a:p>
            <a:pPr indent="0" lvl="0" marL="0" rtl="0">
              <a:spcBef>
                <a:spcPts val="600"/>
              </a:spcBef>
              <a:spcAft>
                <a:spcPts val="0"/>
              </a:spcAft>
              <a:buNone/>
            </a:pPr>
            <a:r>
              <a:t/>
            </a:r>
            <a:endParaRPr b="1" sz="3000"/>
          </a:p>
          <a:p>
            <a:pPr indent="0" lvl="0" marL="0" rtl="0">
              <a:spcBef>
                <a:spcPts val="600"/>
              </a:spcBef>
              <a:spcAft>
                <a:spcPts val="0"/>
              </a:spcAft>
              <a:buNone/>
            </a:pPr>
            <a:r>
              <a:rPr b="1" lang="en" sz="3000"/>
              <a:t>ONCE</a:t>
            </a:r>
            <a:endParaRPr b="1" sz="3000"/>
          </a:p>
          <a:p>
            <a:pPr indent="0" lvl="0" marL="0" rtl="0">
              <a:spcBef>
                <a:spcPts val="600"/>
              </a:spcBef>
              <a:spcAft>
                <a:spcPts val="0"/>
              </a:spcAft>
              <a:buNone/>
            </a:pPr>
            <a:r>
              <a:t/>
            </a:r>
            <a:endParaRPr b="1" sz="3000"/>
          </a:p>
          <a:p>
            <a:pPr indent="0" lvl="0" marL="0" rtl="0">
              <a:spcBef>
                <a:spcPts val="600"/>
              </a:spcBef>
              <a:spcAft>
                <a:spcPts val="0"/>
              </a:spcAft>
              <a:buNone/>
            </a:pPr>
            <a:r>
              <a:t/>
            </a:r>
            <a:endParaRPr b="1" sz="3000"/>
          </a:p>
          <a:p>
            <a:pPr indent="0" lvl="0" marL="0" rtl="0">
              <a:spcBef>
                <a:spcPts val="600"/>
              </a:spcBef>
              <a:spcAft>
                <a:spcPts val="0"/>
              </a:spcAft>
              <a:buNone/>
            </a:pPr>
            <a:r>
              <a:t/>
            </a:r>
            <a:endParaRPr b="1" sz="3000"/>
          </a:p>
          <a:p>
            <a:pPr indent="0" lvl="0" marL="0" rtl="0">
              <a:spcBef>
                <a:spcPts val="600"/>
              </a:spcBef>
              <a:spcAft>
                <a:spcPts val="0"/>
              </a:spcAft>
              <a:buNone/>
            </a:pPr>
            <a:r>
              <a:t/>
            </a:r>
            <a:endParaRPr b="1" sz="3000"/>
          </a:p>
          <a:p>
            <a:pPr indent="0" lvl="0" marL="0" rtl="0">
              <a:spcBef>
                <a:spcPts val="600"/>
              </a:spcBef>
              <a:spcAft>
                <a:spcPts val="0"/>
              </a:spcAft>
              <a:buNone/>
            </a:pPr>
            <a:r>
              <a:rPr b="1" lang="en" sz="3000"/>
              <a:t>LOOP</a:t>
            </a:r>
            <a:endParaRPr b="1" sz="3000"/>
          </a:p>
        </p:txBody>
      </p:sp>
      <p:sp>
        <p:nvSpPr>
          <p:cNvPr id="45" name="Shape 45"/>
          <p:cNvSpPr/>
          <p:nvPr/>
        </p:nvSpPr>
        <p:spPr>
          <a:xfrm>
            <a:off x="4930175" y="4203300"/>
            <a:ext cx="758400" cy="1327500"/>
          </a:xfrm>
          <a:prstGeom prst="uturnArrow">
            <a:avLst>
              <a:gd fmla="val 25000" name="adj1"/>
              <a:gd fmla="val 25000" name="adj2"/>
              <a:gd fmla="val 25000" name="adj3"/>
              <a:gd fmla="val 43750" name="adj4"/>
              <a:gd fmla="val 75000" name="adj5"/>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10800000">
            <a:off x="4885579" y="5301704"/>
            <a:ext cx="758400" cy="1327500"/>
          </a:xfrm>
          <a:prstGeom prst="uturnArrow">
            <a:avLst>
              <a:gd fmla="val 25000" name="adj1"/>
              <a:gd fmla="val 25000" name="adj2"/>
              <a:gd fmla="val 25000" name="adj3"/>
              <a:gd fmla="val 43750" name="adj4"/>
              <a:gd fmla="val 75000" name="adj5"/>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Shape 23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Looking back at our material from last week:</a:t>
            </a:r>
            <a:endParaRPr/>
          </a:p>
        </p:txBody>
      </p:sp>
      <p:sp>
        <p:nvSpPr>
          <p:cNvPr id="236" name="Shape 236"/>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Let’s use variables in place of our previously hard-coded values.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Shape 24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TRY NOW:</a:t>
            </a:r>
            <a:endParaRPr/>
          </a:p>
        </p:txBody>
      </p:sp>
      <p:sp>
        <p:nvSpPr>
          <p:cNvPr id="242" name="Shape 24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 using ints or floats to set positions</a:t>
            </a:r>
            <a:endParaRPr/>
          </a:p>
          <a:p>
            <a:pPr indent="0" lvl="0" marL="0" rtl="0">
              <a:spcBef>
                <a:spcPts val="600"/>
              </a:spcBef>
              <a:spcAft>
                <a:spcPts val="0"/>
              </a:spcAft>
              <a:buNone/>
            </a:pPr>
            <a:r>
              <a:rPr lang="en"/>
              <a:t>- use the “color” datatype to save colors</a:t>
            </a:r>
            <a:endParaRPr/>
          </a:p>
          <a:p>
            <a:pPr indent="0" lvl="0" marL="0" rtl="0">
              <a:spcBef>
                <a:spcPts val="600"/>
              </a:spcBef>
              <a:spcAft>
                <a:spcPts val="0"/>
              </a:spcAft>
              <a:buNone/>
            </a:pPr>
            <a:r>
              <a:rPr lang="en"/>
              <a:t>- use an int to set individual RGB components that color</a:t>
            </a:r>
            <a:endParaRPr/>
          </a:p>
          <a:p>
            <a:pPr indent="0" lvl="0" marL="0" rtl="0">
              <a:spcBef>
                <a:spcPts val="600"/>
              </a:spcBef>
              <a:spcAft>
                <a:spcPts val="0"/>
              </a:spcAft>
              <a:buNone/>
            </a:pPr>
            <a:r>
              <a:t/>
            </a:r>
            <a:endParaRPr/>
          </a:p>
          <a:p>
            <a:pPr indent="0" lvl="0" marL="0">
              <a:spcBef>
                <a:spcPts val="600"/>
              </a:spcBef>
              <a:spcAft>
                <a:spcPts val="0"/>
              </a:spcAft>
              <a:buNone/>
            </a:pPr>
            <a:r>
              <a:rPr lang="en"/>
              <a:t>organize and name things in a way that makes sense to you.</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There are also in-built System Variables for us to make use of</a:t>
            </a:r>
            <a:endParaRPr/>
          </a:p>
        </p:txBody>
      </p:sp>
      <p:sp>
        <p:nvSpPr>
          <p:cNvPr id="248" name="Shape 24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rtl="0">
              <a:spcBef>
                <a:spcPts val="600"/>
              </a:spcBef>
              <a:spcAft>
                <a:spcPts val="0"/>
              </a:spcAft>
              <a:buSzPts val="3000"/>
              <a:buChar char="●"/>
            </a:pPr>
            <a:r>
              <a:rPr lang="en">
                <a:highlight>
                  <a:srgbClr val="FFFF00"/>
                </a:highlight>
              </a:rPr>
              <a:t>width</a:t>
            </a:r>
            <a:endParaRPr>
              <a:highlight>
                <a:srgbClr val="FFFF00"/>
              </a:highlight>
            </a:endParaRPr>
          </a:p>
          <a:p>
            <a:pPr indent="-419100" lvl="0" marL="457200" rtl="0">
              <a:spcBef>
                <a:spcPts val="0"/>
              </a:spcBef>
              <a:spcAft>
                <a:spcPts val="0"/>
              </a:spcAft>
              <a:buSzPts val="3000"/>
              <a:buChar char="●"/>
            </a:pPr>
            <a:r>
              <a:rPr lang="en">
                <a:highlight>
                  <a:srgbClr val="FFFF00"/>
                </a:highlight>
              </a:rPr>
              <a:t>height</a:t>
            </a:r>
            <a:endParaRPr>
              <a:highlight>
                <a:srgbClr val="FFFF00"/>
              </a:highlight>
            </a:endParaRPr>
          </a:p>
          <a:p>
            <a:pPr indent="-419100" lvl="0" marL="457200" rtl="0">
              <a:spcBef>
                <a:spcPts val="0"/>
              </a:spcBef>
              <a:spcAft>
                <a:spcPts val="0"/>
              </a:spcAft>
              <a:buSzPts val="3000"/>
              <a:buChar char="●"/>
            </a:pPr>
            <a:r>
              <a:rPr lang="en">
                <a:highlight>
                  <a:srgbClr val="FFFF00"/>
                </a:highlight>
              </a:rPr>
              <a:t>displayWidth</a:t>
            </a:r>
            <a:endParaRPr>
              <a:highlight>
                <a:srgbClr val="FFFF00"/>
              </a:highlight>
            </a:endParaRPr>
          </a:p>
          <a:p>
            <a:pPr indent="-419100" lvl="0" marL="457200" rtl="0">
              <a:spcBef>
                <a:spcPts val="0"/>
              </a:spcBef>
              <a:spcAft>
                <a:spcPts val="0"/>
              </a:spcAft>
              <a:buSzPts val="3000"/>
              <a:buChar char="●"/>
            </a:pPr>
            <a:r>
              <a:rPr lang="en">
                <a:highlight>
                  <a:srgbClr val="FFFF00"/>
                </a:highlight>
              </a:rPr>
              <a:t>displayHeight</a:t>
            </a:r>
            <a:endParaRPr>
              <a:highlight>
                <a:srgbClr val="FFFF00"/>
              </a:highlight>
            </a:endParaRPr>
          </a:p>
          <a:p>
            <a:pPr indent="-419100" lvl="0" marL="457200" rtl="0">
              <a:spcBef>
                <a:spcPts val="0"/>
              </a:spcBef>
              <a:spcAft>
                <a:spcPts val="0"/>
              </a:spcAft>
              <a:buSzPts val="3000"/>
              <a:buChar char="●"/>
            </a:pPr>
            <a:r>
              <a:rPr lang="en">
                <a:highlight>
                  <a:srgbClr val="FFFF00"/>
                </a:highlight>
              </a:rPr>
              <a:t>mouseX</a:t>
            </a:r>
            <a:endParaRPr>
              <a:highlight>
                <a:srgbClr val="FFFF00"/>
              </a:highlight>
            </a:endParaRPr>
          </a:p>
          <a:p>
            <a:pPr indent="-419100" lvl="0" marL="457200" rtl="0">
              <a:spcBef>
                <a:spcPts val="0"/>
              </a:spcBef>
              <a:spcAft>
                <a:spcPts val="0"/>
              </a:spcAft>
              <a:buSzPts val="3000"/>
              <a:buChar char="●"/>
            </a:pPr>
            <a:r>
              <a:rPr lang="en">
                <a:highlight>
                  <a:srgbClr val="FFFF00"/>
                </a:highlight>
              </a:rPr>
              <a:t>mouseY</a:t>
            </a:r>
            <a:endParaRPr>
              <a:highlight>
                <a:srgbClr val="FFFF00"/>
              </a:highlight>
            </a:endParaRPr>
          </a:p>
          <a:p>
            <a:pPr indent="-419100" lvl="0" marL="457200" rtl="0">
              <a:spcBef>
                <a:spcPts val="0"/>
              </a:spcBef>
              <a:spcAft>
                <a:spcPts val="0"/>
              </a:spcAft>
              <a:buSzPts val="3000"/>
              <a:buChar char="●"/>
            </a:pPr>
            <a:r>
              <a:rPr lang="en">
                <a:highlight>
                  <a:srgbClr val="FFFF00"/>
                </a:highlight>
              </a:rPr>
              <a:t>frameCount</a:t>
            </a:r>
            <a:endParaRPr>
              <a:highlight>
                <a:srgbClr val="FFFF00"/>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Try using system variables to set your object’s parameters</a:t>
            </a:r>
            <a:endParaRPr/>
          </a:p>
        </p:txBody>
      </p:sp>
      <p:sp>
        <p:nvSpPr>
          <p:cNvPr id="254" name="Shape 254"/>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e.g. width, height, displayWidth, etc.</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Shape 25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a:p>
        </p:txBody>
      </p:sp>
      <p:sp>
        <p:nvSpPr>
          <p:cNvPr id="260" name="Shape 26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Last week we made some basic shapes. Now we’re going to use operations to do some basic interaction explorations.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ph idx="1" type="body"/>
          </p:nvPr>
        </p:nvSpPr>
        <p:spPr>
          <a:xfrm>
            <a:off x="457200" y="1600200"/>
            <a:ext cx="8229600" cy="4249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An operator is a symbol that represents an </a:t>
            </a:r>
            <a:r>
              <a:rPr i="1" lang="en" sz="2400"/>
              <a:t>operation.</a:t>
            </a:r>
            <a:endParaRPr i="1" sz="2400"/>
          </a:p>
          <a:p>
            <a:pPr indent="0" lvl="0" marL="0" rtl="0">
              <a:spcBef>
                <a:spcPts val="600"/>
              </a:spcBef>
              <a:spcAft>
                <a:spcPts val="0"/>
              </a:spcAft>
              <a:buNone/>
            </a:pPr>
            <a:r>
              <a:t/>
            </a:r>
            <a:endParaRPr/>
          </a:p>
          <a:p>
            <a:pPr indent="0" lvl="0" marL="0" rtl="0">
              <a:spcBef>
                <a:spcPts val="600"/>
              </a:spcBef>
              <a:spcAft>
                <a:spcPts val="0"/>
              </a:spcAft>
              <a:buNone/>
            </a:pPr>
            <a:r>
              <a:rPr lang="en"/>
              <a:t>The basics:</a:t>
            </a:r>
            <a:endParaRPr/>
          </a:p>
          <a:p>
            <a:pPr indent="0" lvl="0" marL="0" rtl="0">
              <a:spcBef>
                <a:spcPts val="600"/>
              </a:spcBef>
              <a:spcAft>
                <a:spcPts val="0"/>
              </a:spcAft>
              <a:buNone/>
            </a:pPr>
            <a:r>
              <a:t/>
            </a:r>
            <a:endParaRPr/>
          </a:p>
          <a:p>
            <a:pPr indent="0" lvl="0" marL="0" rtl="0">
              <a:spcBef>
                <a:spcPts val="600"/>
              </a:spcBef>
              <a:spcAft>
                <a:spcPts val="0"/>
              </a:spcAft>
              <a:buNone/>
            </a:pPr>
            <a:r>
              <a:rPr lang="en">
                <a:highlight>
                  <a:srgbClr val="FFFF00"/>
                </a:highlight>
              </a:rPr>
              <a:t>+		-		*		/		=</a:t>
            </a:r>
            <a:endParaRPr>
              <a:highlight>
                <a:srgbClr val="FFFF00"/>
              </a:highlight>
            </a:endParaRPr>
          </a:p>
          <a:p>
            <a:pPr indent="0" lvl="0" marL="0" rtl="0">
              <a:spcBef>
                <a:spcPts val="600"/>
              </a:spcBef>
              <a:spcAft>
                <a:spcPts val="0"/>
              </a:spcAft>
              <a:buNone/>
            </a:pPr>
            <a:r>
              <a:t/>
            </a:r>
            <a:endParaRPr/>
          </a:p>
          <a:p>
            <a:pPr indent="0" lvl="0" marL="0" rtl="0">
              <a:spcBef>
                <a:spcPts val="600"/>
              </a:spcBef>
              <a:spcAft>
                <a:spcPts val="0"/>
              </a:spcAft>
              <a:buNone/>
            </a:pPr>
            <a:r>
              <a:rPr lang="en"/>
              <a:t>This may be new to you:</a:t>
            </a:r>
            <a:endParaRPr/>
          </a:p>
          <a:p>
            <a:pPr indent="0" lvl="0" marL="0" rtl="0">
              <a:spcBef>
                <a:spcPts val="600"/>
              </a:spcBef>
              <a:spcAft>
                <a:spcPts val="0"/>
              </a:spcAft>
              <a:buNone/>
            </a:pPr>
            <a:r>
              <a:t/>
            </a:r>
            <a:endParaRPr/>
          </a:p>
          <a:p>
            <a:pPr indent="0" lvl="0" marL="0" rtl="0">
              <a:spcBef>
                <a:spcPts val="600"/>
              </a:spcBef>
              <a:spcAft>
                <a:spcPts val="0"/>
              </a:spcAft>
              <a:buNone/>
            </a:pPr>
            <a:r>
              <a:rPr lang="en">
                <a:highlight>
                  <a:srgbClr val="FFFF00"/>
                </a:highlight>
              </a:rPr>
              <a:t>%</a:t>
            </a:r>
            <a:endParaRPr>
              <a:highlight>
                <a:srgbClr val="FFFF00"/>
              </a:highlight>
            </a:endParaRPr>
          </a:p>
        </p:txBody>
      </p:sp>
      <p:sp>
        <p:nvSpPr>
          <p:cNvPr id="266" name="Shape 26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Operators for simple math</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Shape 27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a:p>
        </p:txBody>
      </p:sp>
      <p:sp>
        <p:nvSpPr>
          <p:cNvPr id="272" name="Shape 27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a:solidFill>
                  <a:schemeClr val="dk1"/>
                </a:solidFill>
              </a:rPr>
              <a:t>int a = 5 % 4;            // Sets 'a' to 1</a:t>
            </a:r>
            <a:br>
              <a:rPr lang="en">
                <a:solidFill>
                  <a:schemeClr val="dk1"/>
                </a:solidFill>
              </a:rPr>
            </a:br>
            <a:r>
              <a:rPr lang="en">
                <a:solidFill>
                  <a:schemeClr val="dk1"/>
                </a:solidFill>
              </a:rPr>
              <a:t>int b = 125 % 100;        // Sets 'b' to 25</a:t>
            </a:r>
            <a:br>
              <a:rPr lang="en">
                <a:solidFill>
                  <a:schemeClr val="dk1"/>
                </a:solidFill>
              </a:rPr>
            </a:br>
            <a:r>
              <a:rPr lang="en">
                <a:solidFill>
                  <a:schemeClr val="dk1"/>
                </a:solidFill>
              </a:rPr>
              <a:t>float c = 285.5 % 140.0;  // Sets 'c' to 5.5 </a:t>
            </a:r>
            <a:br>
              <a:rPr lang="en">
                <a:solidFill>
                  <a:schemeClr val="dk1"/>
                </a:solidFill>
              </a:rPr>
            </a:br>
            <a:r>
              <a:rPr lang="en">
                <a:solidFill>
                  <a:schemeClr val="dk1"/>
                </a:solidFill>
              </a:rPr>
              <a:t>float d = 30.0 % 33.0;    // Sets 'd' to 30.0</a:t>
            </a:r>
            <a:endParaRPr>
              <a:solidFill>
                <a:schemeClr val="dk1"/>
              </a:solidFill>
            </a:endParaRPr>
          </a:p>
          <a:p>
            <a:pPr indent="0" lvl="0" marL="0">
              <a:spcBef>
                <a:spcPts val="230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What happens if you try to add a float and an int together? </a:t>
            </a:r>
            <a:endParaRPr/>
          </a:p>
        </p:txBody>
      </p:sp>
      <p:sp>
        <p:nvSpPr>
          <p:cNvPr id="278" name="Shape 27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Give it a try now, then we’ll figure out what’s happening.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Shape 28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lgn="ctr">
              <a:spcBef>
                <a:spcPts val="0"/>
              </a:spcBef>
              <a:spcAft>
                <a:spcPts val="0"/>
              </a:spcAft>
              <a:buNone/>
            </a:pPr>
            <a:r>
              <a:rPr lang="en"/>
              <a:t>Debugging</a:t>
            </a:r>
            <a:endParaRPr/>
          </a:p>
        </p:txBody>
      </p:sp>
      <p:sp>
        <p:nvSpPr>
          <p:cNvPr id="284" name="Shape 284"/>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highlight>
                  <a:srgbClr val="FFFF00"/>
                </a:highlight>
              </a:rPr>
              <a:t>println();</a:t>
            </a:r>
            <a:endParaRPr>
              <a:highlight>
                <a:srgbClr val="FFFF00"/>
              </a:highlight>
            </a:endParaRPr>
          </a:p>
          <a:p>
            <a:pPr indent="0" lvl="0" marL="0" rtl="0">
              <a:spcBef>
                <a:spcPts val="600"/>
              </a:spcBef>
              <a:spcAft>
                <a:spcPts val="0"/>
              </a:spcAft>
              <a:buNone/>
            </a:pPr>
            <a:r>
              <a:rPr lang="en">
                <a:highlight>
                  <a:srgbClr val="FFFF00"/>
                </a:highlight>
              </a:rPr>
              <a:t>print(); </a:t>
            </a:r>
            <a:endParaRPr>
              <a:highlight>
                <a:srgbClr val="FFFF00"/>
              </a:highlight>
            </a:endParaRPr>
          </a:p>
          <a:p>
            <a:pPr indent="0" lvl="0" marL="0" rtl="0">
              <a:spcBef>
                <a:spcPts val="600"/>
              </a:spcBef>
              <a:spcAft>
                <a:spcPts val="0"/>
              </a:spcAft>
              <a:buNone/>
            </a:pPr>
            <a:r>
              <a:t/>
            </a:r>
            <a:endParaRPr/>
          </a:p>
          <a:p>
            <a:pPr indent="0" lvl="0" marL="0" rtl="0">
              <a:spcBef>
                <a:spcPts val="600"/>
              </a:spcBef>
              <a:spcAft>
                <a:spcPts val="0"/>
              </a:spcAft>
              <a:buNone/>
            </a:pPr>
            <a:r>
              <a:rPr lang="en"/>
              <a:t>Use to track your variables and give yourself other messages during runtime.</a:t>
            </a:r>
            <a:endParaRPr/>
          </a:p>
          <a:p>
            <a:pPr indent="0" lvl="0" marL="0" rtl="0">
              <a:spcBef>
                <a:spcPts val="600"/>
              </a:spcBef>
              <a:spcAft>
                <a:spcPts val="0"/>
              </a:spcAft>
              <a:buNone/>
            </a:pPr>
            <a:r>
              <a:t/>
            </a:r>
            <a:endParaRPr/>
          </a:p>
          <a:p>
            <a:pPr indent="0" lvl="0" marL="0">
              <a:spcBef>
                <a:spcPts val="600"/>
              </a:spcBef>
              <a:spcAft>
                <a:spcPts val="0"/>
              </a:spcAft>
              <a:buNone/>
            </a:pPr>
            <a:r>
              <a:rPr lang="en"/>
              <a:t>Use it to see if things are going to plan, or help find out where things are going awry!</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Shape 28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Try doing some basic operations and printing the result.</a:t>
            </a:r>
            <a:endParaRPr/>
          </a:p>
        </p:txBody>
      </p:sp>
      <p:sp>
        <p:nvSpPr>
          <p:cNvPr id="290" name="Shape 29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 name="Shape 50"/>
        <p:cNvGrpSpPr/>
        <p:nvPr/>
      </p:nvGrpSpPr>
      <p:grpSpPr>
        <a:xfrm>
          <a:off x="0" y="0"/>
          <a:ext cx="0" cy="0"/>
          <a:chOff x="0" y="0"/>
          <a:chExt cx="0" cy="0"/>
        </a:xfrm>
      </p:grpSpPr>
      <p:sp>
        <p:nvSpPr>
          <p:cNvPr id="51" name="Shape 51"/>
          <p:cNvSpPr/>
          <p:nvPr/>
        </p:nvSpPr>
        <p:spPr>
          <a:xfrm>
            <a:off x="704200" y="388425"/>
            <a:ext cx="7889700" cy="6000600"/>
          </a:xfrm>
          <a:prstGeom prst="rect">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txBox="1"/>
          <p:nvPr/>
        </p:nvSpPr>
        <p:spPr>
          <a:xfrm>
            <a:off x="914400" y="259450"/>
            <a:ext cx="8229600" cy="6858000"/>
          </a:xfrm>
          <a:prstGeom prst="rect">
            <a:avLst/>
          </a:prstGeom>
          <a:noFill/>
          <a:ln>
            <a:noFill/>
          </a:ln>
        </p:spPr>
        <p:txBody>
          <a:bodyPr anchorCtr="0" anchor="t" bIns="91425" lIns="91425" spcFirstLastPara="1" rIns="91425" wrap="square" tIns="91425">
            <a:noAutofit/>
          </a:bodyPr>
          <a:lstStyle/>
          <a:p>
            <a:pPr indent="0" lvl="0" marL="0" rtl="0">
              <a:spcBef>
                <a:spcPts val="600"/>
              </a:spcBef>
              <a:spcAft>
                <a:spcPts val="0"/>
              </a:spcAft>
              <a:buClr>
                <a:schemeClr val="dk1"/>
              </a:buClr>
              <a:buSzPts val="1100"/>
              <a:buFont typeface="Arial"/>
              <a:buNone/>
            </a:pPr>
            <a:r>
              <a:rPr lang="en" sz="2400">
                <a:solidFill>
                  <a:srgbClr val="D1D1D1"/>
                </a:solidFill>
                <a:highlight>
                  <a:schemeClr val="dk1"/>
                </a:highlight>
              </a:rPr>
              <a:t>void setup() </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size</a:t>
            </a:r>
            <a:r>
              <a:rPr lang="en" sz="2400">
                <a:solidFill>
                  <a:srgbClr val="D2CD86"/>
                </a:solidFill>
                <a:highlight>
                  <a:schemeClr val="dk1"/>
                </a:highlight>
              </a:rPr>
              <a:t>(</a:t>
            </a:r>
            <a:r>
              <a:rPr lang="en" sz="2400">
                <a:solidFill>
                  <a:srgbClr val="008C00"/>
                </a:solidFill>
                <a:highlight>
                  <a:schemeClr val="dk1"/>
                </a:highlight>
              </a:rPr>
              <a:t>480</a:t>
            </a:r>
            <a:r>
              <a:rPr lang="en" sz="2400">
                <a:solidFill>
                  <a:srgbClr val="D2CD86"/>
                </a:solidFill>
                <a:highlight>
                  <a:schemeClr val="dk1"/>
                </a:highlight>
              </a:rPr>
              <a:t>,</a:t>
            </a:r>
            <a:r>
              <a:rPr lang="en" sz="2400">
                <a:solidFill>
                  <a:srgbClr val="D1D1D1"/>
                </a:solidFill>
                <a:highlight>
                  <a:schemeClr val="dk1"/>
                </a:highlight>
              </a:rPr>
              <a:t> </a:t>
            </a:r>
            <a:r>
              <a:rPr lang="en" sz="2400">
                <a:solidFill>
                  <a:srgbClr val="008C00"/>
                </a:solidFill>
                <a:highlight>
                  <a:schemeClr val="dk1"/>
                </a:highlight>
              </a:rPr>
              <a:t>120</a:t>
            </a:r>
            <a:r>
              <a:rPr lang="en" sz="2400">
                <a:solidFill>
                  <a:srgbClr val="D2CD86"/>
                </a:solidFill>
                <a:highlight>
                  <a:schemeClr val="dk1"/>
                </a:highlight>
              </a:rPr>
              <a:t>)</a:t>
            </a:r>
            <a:r>
              <a:rPr lang="en" sz="2400">
                <a:solidFill>
                  <a:srgbClr val="B060B0"/>
                </a:solidFill>
                <a:highlight>
                  <a:schemeClr val="dk1"/>
                </a:highlight>
              </a:rPr>
              <a:t>;</a:t>
            </a:r>
            <a:endParaRPr sz="2400">
              <a:solidFill>
                <a:srgbClr val="B060B0"/>
              </a:solidFill>
              <a:highlight>
                <a:schemeClr val="dk1"/>
              </a:highlight>
            </a:endParaRPr>
          </a:p>
          <a:p>
            <a:pPr indent="0" lvl="0" marL="0" rtl="0">
              <a:spcBef>
                <a:spcPts val="600"/>
              </a:spcBef>
              <a:spcAft>
                <a:spcPts val="0"/>
              </a:spcAft>
              <a:buClr>
                <a:schemeClr val="dk1"/>
              </a:buClr>
              <a:buSzPts val="1100"/>
              <a:buFont typeface="Arial"/>
              <a:buNone/>
            </a:pPr>
            <a:r>
              <a:rPr lang="en" sz="2400">
                <a:solidFill>
                  <a:srgbClr val="B060B0"/>
                </a:solidFill>
                <a:highlight>
                  <a:schemeClr val="dk1"/>
                </a:highlight>
              </a:rPr>
              <a:t>}</a:t>
            </a:r>
            <a:br>
              <a:rPr lang="en" sz="2400">
                <a:solidFill>
                  <a:srgbClr val="D1D1D1"/>
                </a:solidFill>
                <a:highlight>
                  <a:schemeClr val="dk1"/>
                </a:highlight>
              </a:rPr>
            </a:br>
            <a:br>
              <a:rPr lang="en" sz="2400">
                <a:solidFill>
                  <a:srgbClr val="D1D1D1"/>
                </a:solidFill>
                <a:highlight>
                  <a:schemeClr val="dk1"/>
                </a:highlight>
              </a:rPr>
            </a:br>
            <a:r>
              <a:rPr lang="en" sz="2400">
                <a:solidFill>
                  <a:srgbClr val="D1D1D1"/>
                </a:solidFill>
                <a:highlight>
                  <a:schemeClr val="dk1"/>
                </a:highlight>
              </a:rPr>
              <a:t>void draw() </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a:t>
            </a:r>
            <a:r>
              <a:rPr b="1" lang="en" sz="2400">
                <a:solidFill>
                  <a:srgbClr val="E66170"/>
                </a:solidFill>
                <a:highlight>
                  <a:schemeClr val="dk1"/>
                </a:highlight>
              </a:rPr>
              <a:t>if</a:t>
            </a:r>
            <a:r>
              <a:rPr lang="en" sz="2400">
                <a:solidFill>
                  <a:srgbClr val="D1D1D1"/>
                </a:solidFill>
                <a:highlight>
                  <a:schemeClr val="dk1"/>
                </a:highlight>
              </a:rPr>
              <a:t> </a:t>
            </a:r>
            <a:r>
              <a:rPr lang="en" sz="2400">
                <a:solidFill>
                  <a:srgbClr val="D2CD86"/>
                </a:solidFill>
                <a:highlight>
                  <a:schemeClr val="dk1"/>
                </a:highlight>
              </a:rPr>
              <a:t>(</a:t>
            </a:r>
            <a:r>
              <a:rPr lang="en" sz="2400">
                <a:solidFill>
                  <a:srgbClr val="D1D1D1"/>
                </a:solidFill>
                <a:highlight>
                  <a:schemeClr val="dk1"/>
                </a:highlight>
              </a:rPr>
              <a:t>mousePressed</a:t>
            </a:r>
            <a:r>
              <a:rPr lang="en" sz="2400">
                <a:solidFill>
                  <a:srgbClr val="D2CD86"/>
                </a:solidFill>
                <a:highlight>
                  <a:schemeClr val="dk1"/>
                </a:highlight>
              </a:rPr>
              <a:t>)</a:t>
            </a:r>
            <a:r>
              <a:rPr lang="en" sz="2400">
                <a:solidFill>
                  <a:srgbClr val="D1D1D1"/>
                </a:solidFill>
                <a:highlight>
                  <a:schemeClr val="dk1"/>
                </a:highlight>
              </a:rPr>
              <a:t> </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fill</a:t>
            </a:r>
            <a:r>
              <a:rPr lang="en" sz="2400">
                <a:solidFill>
                  <a:srgbClr val="D2CD86"/>
                </a:solidFill>
                <a:highlight>
                  <a:schemeClr val="dk1"/>
                </a:highlight>
              </a:rPr>
              <a:t>(</a:t>
            </a:r>
            <a:r>
              <a:rPr lang="en" sz="2400">
                <a:solidFill>
                  <a:srgbClr val="008C00"/>
                </a:solidFill>
                <a:highlight>
                  <a:schemeClr val="dk1"/>
                </a:highlight>
              </a:rPr>
              <a:t>0</a:t>
            </a:r>
            <a:r>
              <a:rPr lang="en" sz="2400">
                <a:solidFill>
                  <a:srgbClr val="D2CD86"/>
                </a:solidFill>
                <a:highlight>
                  <a:schemeClr val="dk1"/>
                </a:highlight>
              </a:rPr>
              <a:t>)</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a:t>
            </a:r>
            <a:r>
              <a:rPr lang="en" sz="2400">
                <a:solidFill>
                  <a:srgbClr val="9999A9"/>
                </a:solidFill>
                <a:highlight>
                  <a:schemeClr val="dk1"/>
                </a:highlight>
              </a:rPr>
              <a:t>//fill(random(255),random(255),random(255)); </a:t>
            </a:r>
            <a:br>
              <a:rPr lang="en" sz="2400">
                <a:solidFill>
                  <a:srgbClr val="D1D1D1"/>
                </a:solidFill>
                <a:highlight>
                  <a:schemeClr val="dk1"/>
                </a:highlight>
              </a:rPr>
            </a:br>
            <a:r>
              <a:rPr lang="en" sz="2400">
                <a:solidFill>
                  <a:srgbClr val="D1D1D1"/>
                </a:solidFill>
                <a:highlight>
                  <a:schemeClr val="dk1"/>
                </a:highlight>
              </a:rPr>
              <a:t>	</a:t>
            </a:r>
            <a:r>
              <a:rPr lang="en" sz="2400">
                <a:solidFill>
                  <a:srgbClr val="B060B0"/>
                </a:solidFill>
                <a:highlight>
                  <a:schemeClr val="dk1"/>
                </a:highlight>
              </a:rPr>
              <a:t>}</a:t>
            </a:r>
            <a:r>
              <a:rPr lang="en" sz="2400">
                <a:solidFill>
                  <a:srgbClr val="D1D1D1"/>
                </a:solidFill>
                <a:highlight>
                  <a:schemeClr val="dk1"/>
                </a:highlight>
              </a:rPr>
              <a:t> </a:t>
            </a:r>
            <a:r>
              <a:rPr b="1" lang="en" sz="2400">
                <a:solidFill>
                  <a:srgbClr val="E66170"/>
                </a:solidFill>
                <a:highlight>
                  <a:schemeClr val="dk1"/>
                </a:highlight>
              </a:rPr>
              <a:t>else</a:t>
            </a:r>
            <a:r>
              <a:rPr lang="en" sz="2400">
                <a:solidFill>
                  <a:srgbClr val="D1D1D1"/>
                </a:solidFill>
                <a:highlight>
                  <a:schemeClr val="dk1"/>
                </a:highlight>
              </a:rPr>
              <a:t> </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a:t>
            </a:r>
            <a:r>
              <a:rPr lang="en" sz="2400">
                <a:solidFill>
                  <a:srgbClr val="9999A9"/>
                </a:solidFill>
                <a:highlight>
                  <a:schemeClr val="dk1"/>
                </a:highlight>
              </a:rPr>
              <a:t>//fill(random(255),random(255),random(255));  </a:t>
            </a:r>
            <a:br>
              <a:rPr lang="en" sz="2400">
                <a:solidFill>
                  <a:srgbClr val="D1D1D1"/>
                </a:solidFill>
                <a:highlight>
                  <a:schemeClr val="dk1"/>
                </a:highlight>
              </a:rPr>
            </a:br>
            <a:r>
              <a:rPr lang="en" sz="2400">
                <a:solidFill>
                  <a:srgbClr val="D1D1D1"/>
                </a:solidFill>
                <a:highlight>
                  <a:schemeClr val="dk1"/>
                </a:highlight>
              </a:rPr>
              <a:t>		fill</a:t>
            </a:r>
            <a:r>
              <a:rPr lang="en" sz="2400">
                <a:solidFill>
                  <a:srgbClr val="D2CD86"/>
                </a:solidFill>
                <a:highlight>
                  <a:schemeClr val="dk1"/>
                </a:highlight>
              </a:rPr>
              <a:t>(</a:t>
            </a:r>
            <a:r>
              <a:rPr lang="en" sz="2400">
                <a:solidFill>
                  <a:srgbClr val="008C00"/>
                </a:solidFill>
                <a:highlight>
                  <a:schemeClr val="dk1"/>
                </a:highlight>
              </a:rPr>
              <a:t>255</a:t>
            </a:r>
            <a:r>
              <a:rPr lang="en" sz="2400">
                <a:solidFill>
                  <a:srgbClr val="D2CD86"/>
                </a:solidFill>
                <a:highlight>
                  <a:schemeClr val="dk1"/>
                </a:highlight>
              </a:rPr>
              <a:t>)</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a:t>
            </a:r>
            <a:r>
              <a:rPr lang="en" sz="2400">
                <a:solidFill>
                  <a:srgbClr val="B060B0"/>
                </a:solidFill>
                <a:highlight>
                  <a:schemeClr val="dk1"/>
                </a:highlight>
              </a:rPr>
              <a:t>}</a:t>
            </a:r>
            <a:br>
              <a:rPr lang="en" sz="2400">
                <a:solidFill>
                  <a:srgbClr val="D1D1D1"/>
                </a:solidFill>
                <a:highlight>
                  <a:schemeClr val="dk1"/>
                </a:highlight>
              </a:rPr>
            </a:br>
            <a:r>
              <a:rPr lang="en" sz="2400">
                <a:solidFill>
                  <a:srgbClr val="D1D1D1"/>
                </a:solidFill>
                <a:highlight>
                  <a:schemeClr val="dk1"/>
                </a:highlight>
              </a:rPr>
              <a:t>	</a:t>
            </a:r>
            <a:r>
              <a:rPr lang="en" sz="2400">
                <a:solidFill>
                  <a:srgbClr val="B7B7B7"/>
                </a:solidFill>
                <a:highlight>
                  <a:schemeClr val="dk1"/>
                </a:highlight>
              </a:rPr>
              <a:t>//ellipse(mouseX, mouseY, 80, 80);</a:t>
            </a:r>
            <a:br>
              <a:rPr lang="en" sz="2400">
                <a:solidFill>
                  <a:srgbClr val="D1D1D1"/>
                </a:solidFill>
                <a:highlight>
                  <a:schemeClr val="dk1"/>
                </a:highlight>
              </a:rPr>
            </a:br>
            <a:r>
              <a:rPr lang="en" sz="2400">
                <a:solidFill>
                  <a:srgbClr val="B060B0"/>
                </a:solidFill>
                <a:highlight>
                  <a:schemeClr val="dk1"/>
                </a:highlight>
              </a:rPr>
              <a:t>}</a:t>
            </a:r>
            <a:endParaRPr sz="2400">
              <a:solidFill>
                <a:srgbClr val="B060B0"/>
              </a:solidFill>
              <a:highlight>
                <a:schemeClr val="dk1"/>
              </a:highlight>
            </a:endParaRPr>
          </a:p>
          <a:p>
            <a:pPr indent="0" lvl="0" marL="0" rtl="0">
              <a:spcBef>
                <a:spcPts val="600"/>
              </a:spcBef>
              <a:spcAft>
                <a:spcPts val="0"/>
              </a:spcAft>
              <a:buNone/>
            </a:pPr>
            <a:r>
              <a:t/>
            </a:r>
            <a:endParaRPr sz="2400"/>
          </a:p>
          <a:p>
            <a:pPr indent="0" lvl="0" marL="0" rtl="0">
              <a:spcBef>
                <a:spcPts val="600"/>
              </a:spcBef>
              <a:spcAft>
                <a:spcPts val="0"/>
              </a:spcAft>
              <a:buNone/>
            </a:pPr>
            <a:r>
              <a:t/>
            </a:r>
            <a:endParaRPr sz="2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Now take your variables and use them in basic operations instead</a:t>
            </a:r>
            <a:endParaRPr/>
          </a:p>
        </p:txBody>
      </p:sp>
      <p:sp>
        <p:nvSpPr>
          <p:cNvPr id="296" name="Shape 296"/>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Try making:</a:t>
            </a:r>
            <a:endParaRPr/>
          </a:p>
          <a:p>
            <a:pPr indent="0" lvl="0" marL="0" rtl="0">
              <a:spcBef>
                <a:spcPts val="600"/>
              </a:spcBef>
              <a:spcAft>
                <a:spcPts val="0"/>
              </a:spcAft>
              <a:buNone/>
            </a:pPr>
            <a:r>
              <a:rPr lang="en"/>
              <a:t>- A counter that counts up every frame, like framecount</a:t>
            </a:r>
            <a:endParaRPr/>
          </a:p>
          <a:p>
            <a:pPr indent="0" lvl="0" marL="0" rtl="0">
              <a:spcBef>
                <a:spcPts val="600"/>
              </a:spcBef>
              <a:spcAft>
                <a:spcPts val="0"/>
              </a:spcAft>
              <a:buNone/>
            </a:pPr>
            <a:r>
              <a:rPr lang="en"/>
              <a:t>- An “xPos” variable that moves your object across the screen</a:t>
            </a:r>
            <a:endParaRPr/>
          </a:p>
          <a:p>
            <a:pPr indent="0" lvl="0" marL="0">
              <a:spcBef>
                <a:spcPts val="600"/>
              </a:spcBef>
              <a:spcAft>
                <a:spcPts val="0"/>
              </a:spcAft>
              <a:buNone/>
            </a:pPr>
            <a:r>
              <a:rPr lang="en"/>
              <a:t>- A color changer variable that changes the color of an object over time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Map Function - extremely useful</a:t>
            </a:r>
            <a:endParaRPr/>
          </a:p>
        </p:txBody>
      </p:sp>
      <p:sp>
        <p:nvSpPr>
          <p:cNvPr id="302" name="Shape 30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Re-maps a number from one range to another. </a:t>
            </a:r>
            <a:endParaRPr/>
          </a:p>
          <a:p>
            <a:pPr indent="0" lvl="0" marL="0" rtl="0">
              <a:spcBef>
                <a:spcPts val="600"/>
              </a:spcBef>
              <a:spcAft>
                <a:spcPts val="0"/>
              </a:spcAft>
              <a:buNone/>
            </a:pPr>
            <a:r>
              <a:t/>
            </a:r>
            <a:endParaRPr/>
          </a:p>
          <a:p>
            <a:pPr indent="0" lvl="0" marL="0" rtl="0">
              <a:spcBef>
                <a:spcPts val="600"/>
              </a:spcBef>
              <a:spcAft>
                <a:spcPts val="0"/>
              </a:spcAft>
              <a:buNone/>
            </a:pPr>
            <a:r>
              <a:rPr lang="en"/>
              <a:t>For example: </a:t>
            </a:r>
            <a:endParaRPr/>
          </a:p>
          <a:p>
            <a:pPr indent="0" lvl="0" marL="0" rtl="0">
              <a:spcBef>
                <a:spcPts val="600"/>
              </a:spcBef>
              <a:spcAft>
                <a:spcPts val="0"/>
              </a:spcAft>
              <a:buNone/>
            </a:pPr>
            <a:r>
              <a:t/>
            </a:r>
            <a:endParaRPr/>
          </a:p>
          <a:p>
            <a:pPr indent="0" lvl="0" marL="0" rtl="0">
              <a:spcBef>
                <a:spcPts val="600"/>
              </a:spcBef>
              <a:spcAft>
                <a:spcPts val="0"/>
              </a:spcAft>
              <a:buNone/>
            </a:pPr>
            <a:r>
              <a:t/>
            </a:r>
            <a:endParaRPr/>
          </a:p>
          <a:p>
            <a:pPr indent="0" lvl="0" marL="0">
              <a:spcBef>
                <a:spcPts val="600"/>
              </a:spcBef>
              <a:spcAft>
                <a:spcPts val="0"/>
              </a:spcAft>
              <a:buNone/>
            </a:pPr>
            <a:r>
              <a:rPr lang="en" sz="2400">
                <a:highlight>
                  <a:srgbClr val="FFFF00"/>
                </a:highlight>
              </a:rPr>
              <a:t>float myColorRange = map(mouseX, 0, width, 0, 255);</a:t>
            </a:r>
            <a:endParaRPr>
              <a:highlight>
                <a:srgbClr val="FFFF00"/>
              </a:high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Shape 30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000"/>
              <a:t>DON’T WORRY ABOUT THIS RIGHT NOW- WE’LL PUT IT IN ANYWAY</a:t>
            </a:r>
            <a:endParaRPr sz="3000"/>
          </a:p>
        </p:txBody>
      </p:sp>
      <p:sp>
        <p:nvSpPr>
          <p:cNvPr id="308" name="Shape 308"/>
          <p:cNvSpPr txBox="1"/>
          <p:nvPr>
            <p:ph idx="1" type="body"/>
          </p:nvPr>
        </p:nvSpPr>
        <p:spPr>
          <a:xfrm>
            <a:off x="457200" y="1600200"/>
            <a:ext cx="4110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//inside draw loop</a:t>
            </a:r>
            <a:endParaRPr/>
          </a:p>
          <a:p>
            <a:pPr indent="0" lvl="0" marL="0" rtl="0">
              <a:spcBef>
                <a:spcPts val="600"/>
              </a:spcBef>
              <a:spcAft>
                <a:spcPts val="0"/>
              </a:spcAft>
              <a:buNone/>
            </a:pPr>
            <a:r>
              <a:t/>
            </a:r>
            <a:endParaRPr/>
          </a:p>
          <a:p>
            <a:pPr indent="0" lvl="0" marL="0" rtl="0">
              <a:spcBef>
                <a:spcPts val="600"/>
              </a:spcBef>
              <a:spcAft>
                <a:spcPts val="0"/>
              </a:spcAft>
              <a:buClr>
                <a:schemeClr val="dk1"/>
              </a:buClr>
              <a:buSzPts val="1100"/>
              <a:buFont typeface="Arial"/>
              <a:buNone/>
            </a:pPr>
            <a:r>
              <a:rPr lang="en">
                <a:highlight>
                  <a:srgbClr val="FFFF00"/>
                </a:highlight>
              </a:rPr>
              <a:t>if (keyPressed) {</a:t>
            </a:r>
            <a:endParaRPr>
              <a:highlight>
                <a:srgbClr val="FFFF00"/>
              </a:highlight>
            </a:endParaRPr>
          </a:p>
          <a:p>
            <a:pPr indent="0" lvl="0" marL="0" rtl="0">
              <a:spcBef>
                <a:spcPts val="600"/>
              </a:spcBef>
              <a:spcAft>
                <a:spcPts val="0"/>
              </a:spcAft>
              <a:buClr>
                <a:schemeClr val="dk1"/>
              </a:buClr>
              <a:buSzPts val="1100"/>
              <a:buFont typeface="Arial"/>
              <a:buNone/>
            </a:pPr>
            <a:r>
              <a:rPr lang="en">
                <a:highlight>
                  <a:srgbClr val="FFFF00"/>
                </a:highlight>
              </a:rPr>
              <a:t>    if (key == 's') {</a:t>
            </a:r>
            <a:endParaRPr>
              <a:highlight>
                <a:srgbClr val="FFFF00"/>
              </a:highlight>
            </a:endParaRPr>
          </a:p>
          <a:p>
            <a:pPr indent="0" lvl="0" marL="0" rtl="0">
              <a:spcBef>
                <a:spcPts val="600"/>
              </a:spcBef>
              <a:spcAft>
                <a:spcPts val="0"/>
              </a:spcAft>
              <a:buClr>
                <a:schemeClr val="dk1"/>
              </a:buClr>
              <a:buSzPts val="1100"/>
              <a:buFont typeface="Arial"/>
              <a:buNone/>
            </a:pPr>
            <a:r>
              <a:rPr lang="en">
                <a:highlight>
                  <a:srgbClr val="FFFF00"/>
                </a:highlight>
              </a:rPr>
              <a:t>        saveFrame();</a:t>
            </a:r>
            <a:endParaRPr>
              <a:highlight>
                <a:srgbClr val="FFFF00"/>
              </a:highlight>
            </a:endParaRPr>
          </a:p>
          <a:p>
            <a:pPr indent="0" lvl="0" marL="0" rtl="0">
              <a:spcBef>
                <a:spcPts val="600"/>
              </a:spcBef>
              <a:spcAft>
                <a:spcPts val="0"/>
              </a:spcAft>
              <a:buClr>
                <a:schemeClr val="dk1"/>
              </a:buClr>
              <a:buSzPts val="1100"/>
              <a:buFont typeface="Arial"/>
              <a:buNone/>
            </a:pPr>
            <a:r>
              <a:rPr lang="en">
                <a:highlight>
                  <a:srgbClr val="FFFF00"/>
                </a:highlight>
              </a:rPr>
              <a:t>   }</a:t>
            </a:r>
            <a:endParaRPr>
              <a:highlight>
                <a:srgbClr val="FFFF00"/>
              </a:highlight>
            </a:endParaRPr>
          </a:p>
          <a:p>
            <a:pPr indent="0" lvl="0" marL="0" rtl="0">
              <a:spcBef>
                <a:spcPts val="600"/>
              </a:spcBef>
              <a:spcAft>
                <a:spcPts val="0"/>
              </a:spcAft>
              <a:buClr>
                <a:schemeClr val="dk1"/>
              </a:buClr>
              <a:buSzPts val="1100"/>
              <a:buFont typeface="Arial"/>
              <a:buNone/>
            </a:pPr>
            <a:r>
              <a:rPr lang="en">
                <a:highlight>
                  <a:srgbClr val="FFFF00"/>
                </a:highlight>
              </a:rPr>
              <a:t>}</a:t>
            </a:r>
            <a:endParaRPr>
              <a:highlight>
                <a:srgbClr val="FFFF00"/>
              </a:highlight>
            </a:endParaRPr>
          </a:p>
          <a:p>
            <a:pPr indent="0" lvl="0" marL="0">
              <a:spcBef>
                <a:spcPts val="600"/>
              </a:spcBef>
              <a:spcAft>
                <a:spcPts val="0"/>
              </a:spcAft>
              <a:buNone/>
            </a:pPr>
            <a:r>
              <a:t/>
            </a:r>
            <a:endParaRPr/>
          </a:p>
        </p:txBody>
      </p:sp>
      <p:sp>
        <p:nvSpPr>
          <p:cNvPr id="309" name="Shape 309"/>
          <p:cNvSpPr txBox="1"/>
          <p:nvPr>
            <p:ph idx="1" type="body"/>
          </p:nvPr>
        </p:nvSpPr>
        <p:spPr>
          <a:xfrm>
            <a:off x="4567800" y="1600200"/>
            <a:ext cx="4007700" cy="42708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simple way for us to save screenshots of our fancy pretty fancy work. </a:t>
            </a:r>
            <a:endParaRPr sz="2400"/>
          </a:p>
          <a:p>
            <a:pPr indent="0" lvl="0" marL="0" rtl="0">
              <a:spcBef>
                <a:spcPts val="600"/>
              </a:spcBef>
              <a:spcAft>
                <a:spcPts val="0"/>
              </a:spcAft>
              <a:buNone/>
            </a:pPr>
            <a:r>
              <a:t/>
            </a:r>
            <a:endParaRPr sz="2400"/>
          </a:p>
          <a:p>
            <a:pPr indent="0" lvl="0" marL="0" rtl="0">
              <a:spcBef>
                <a:spcPts val="600"/>
              </a:spcBef>
              <a:spcAft>
                <a:spcPts val="0"/>
              </a:spcAft>
              <a:buNone/>
            </a:pPr>
            <a:r>
              <a:rPr lang="en" sz="2400"/>
              <a:t>pretty straightforward - this will make more sense later if it doesn’t now.</a:t>
            </a:r>
            <a:endParaRPr sz="2400"/>
          </a:p>
          <a:p>
            <a:pPr indent="0" lvl="0" marL="0" rtl="0">
              <a:spcBef>
                <a:spcPts val="600"/>
              </a:spcBef>
              <a:spcAft>
                <a:spcPts val="0"/>
              </a:spcAft>
              <a:buNone/>
            </a:pPr>
            <a:r>
              <a:t/>
            </a:r>
            <a:endParaRPr sz="2400"/>
          </a:p>
          <a:p>
            <a:pPr indent="0" lvl="0" marL="0" rtl="0">
              <a:spcBef>
                <a:spcPts val="600"/>
              </a:spcBef>
              <a:spcAft>
                <a:spcPts val="0"/>
              </a:spcAft>
              <a:buNone/>
            </a:pPr>
            <a:r>
              <a:rPr lang="en" sz="2400"/>
              <a:t>ps. try mousePressed</a:t>
            </a:r>
            <a:endParaRPr sz="24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Shape 314"/>
          <p:cNvSpPr txBox="1"/>
          <p:nvPr>
            <p:ph type="title"/>
          </p:nvPr>
        </p:nvSpPr>
        <p:spPr>
          <a:xfrm>
            <a:off x="457200" y="274657"/>
            <a:ext cx="8229600" cy="520500"/>
          </a:xfrm>
          <a:prstGeom prst="rect">
            <a:avLst/>
          </a:prstGeom>
        </p:spPr>
        <p:txBody>
          <a:bodyPr anchorCtr="0" anchor="b" bIns="91425" lIns="91425" spcFirstLastPara="1" rIns="91425" wrap="square" tIns="91425">
            <a:noAutofit/>
          </a:bodyPr>
          <a:lstStyle/>
          <a:p>
            <a:pPr indent="0" lvl="0" marL="0" algn="ctr">
              <a:spcBef>
                <a:spcPts val="0"/>
              </a:spcBef>
              <a:spcAft>
                <a:spcPts val="0"/>
              </a:spcAft>
              <a:buNone/>
            </a:pPr>
            <a:r>
              <a:rPr lang="en"/>
              <a:t>Homework: </a:t>
            </a:r>
            <a:r>
              <a:rPr lang="en">
                <a:solidFill>
                  <a:srgbClr val="E06666"/>
                </a:solidFill>
              </a:rPr>
              <a:t>CODING SCENARIO 2</a:t>
            </a:r>
            <a:endParaRPr>
              <a:solidFill>
                <a:srgbClr val="E06666"/>
              </a:solidFill>
            </a:endParaRPr>
          </a:p>
        </p:txBody>
      </p:sp>
      <p:sp>
        <p:nvSpPr>
          <p:cNvPr id="315" name="Shape 315"/>
          <p:cNvSpPr txBox="1"/>
          <p:nvPr>
            <p:ph idx="1" type="body"/>
          </p:nvPr>
        </p:nvSpPr>
        <p:spPr>
          <a:xfrm>
            <a:off x="457200" y="878100"/>
            <a:ext cx="8229600" cy="56643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a:t>CREATE A MOVING IMAGE!</a:t>
            </a:r>
            <a:endParaRPr/>
          </a:p>
          <a:p>
            <a:pPr indent="-419100" lvl="0" marL="457200" rtl="0">
              <a:spcBef>
                <a:spcPts val="600"/>
              </a:spcBef>
              <a:spcAft>
                <a:spcPts val="0"/>
              </a:spcAft>
              <a:buSzPts val="3000"/>
              <a:buChar char="●"/>
            </a:pPr>
            <a:r>
              <a:rPr lang="en"/>
              <a:t>Parameterize your previous HW to make it interactive and/or animated</a:t>
            </a:r>
            <a:endParaRPr/>
          </a:p>
          <a:p>
            <a:pPr indent="-419100" lvl="0" marL="457200" rtl="0">
              <a:spcBef>
                <a:spcPts val="0"/>
              </a:spcBef>
              <a:spcAft>
                <a:spcPts val="0"/>
              </a:spcAft>
              <a:buSzPts val="3000"/>
              <a:buChar char="●"/>
            </a:pPr>
            <a:r>
              <a:rPr lang="en"/>
              <a:t>Use variables (int, float, etc.) and operators (+, -, *, etc.) to change the sketch in some way over time</a:t>
            </a:r>
            <a:endParaRPr/>
          </a:p>
          <a:p>
            <a:pPr indent="-419100" lvl="0" marL="457200" rtl="0">
              <a:spcBef>
                <a:spcPts val="0"/>
              </a:spcBef>
              <a:spcAft>
                <a:spcPts val="0"/>
              </a:spcAft>
              <a:buSzPts val="3000"/>
              <a:buChar char="●"/>
            </a:pPr>
            <a:r>
              <a:rPr lang="en"/>
              <a:t>Try using system variables too (frameCount, millis(), etc.)</a:t>
            </a:r>
            <a:endParaRPr/>
          </a:p>
          <a:p>
            <a:pPr indent="0" lvl="0" marL="0" rtl="0">
              <a:spcBef>
                <a:spcPts val="600"/>
              </a:spcBef>
              <a:spcAft>
                <a:spcPts val="0"/>
              </a:spcAft>
              <a:buNone/>
            </a:pPr>
            <a:r>
              <a:rPr lang="en"/>
              <a:t>Try to experiment and don’t overplan the result  - instead let things happen naturally with exploration and screenshot something that you think is cool!</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Shape 320"/>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extra areas to explore, if you want - </a:t>
            </a:r>
            <a:endParaRPr/>
          </a:p>
          <a:p>
            <a:pPr indent="0" lvl="0" marL="0" rtl="0">
              <a:spcBef>
                <a:spcPts val="600"/>
              </a:spcBef>
              <a:spcAft>
                <a:spcPts val="0"/>
              </a:spcAft>
              <a:buNone/>
            </a:pPr>
            <a:r>
              <a:t/>
            </a:r>
            <a:endParaRPr/>
          </a:p>
          <a:p>
            <a:pPr indent="-419100" lvl="0" marL="457200" rtl="0">
              <a:spcBef>
                <a:spcPts val="600"/>
              </a:spcBef>
              <a:spcAft>
                <a:spcPts val="0"/>
              </a:spcAft>
              <a:buSzPts val="3000"/>
              <a:buChar char="●"/>
            </a:pPr>
            <a:r>
              <a:rPr lang="en"/>
              <a:t>rotation</a:t>
            </a:r>
            <a:endParaRPr/>
          </a:p>
          <a:p>
            <a:pPr indent="-419100" lvl="0" marL="457200" rtl="0">
              <a:spcBef>
                <a:spcPts val="0"/>
              </a:spcBef>
              <a:spcAft>
                <a:spcPts val="0"/>
              </a:spcAft>
              <a:buSzPts val="3000"/>
              <a:buChar char="●"/>
            </a:pPr>
            <a:r>
              <a:rPr lang="en"/>
              <a:t>iteration</a:t>
            </a:r>
            <a:endParaRPr/>
          </a:p>
          <a:p>
            <a:pPr indent="-419100" lvl="0" marL="457200" rtl="0">
              <a:spcBef>
                <a:spcPts val="0"/>
              </a:spcBef>
              <a:spcAft>
                <a:spcPts val="0"/>
              </a:spcAft>
              <a:buSzPts val="3000"/>
              <a:buChar char="●"/>
            </a:pPr>
            <a:r>
              <a:rPr lang="en"/>
              <a:t>recursion</a:t>
            </a:r>
            <a:endParaRPr/>
          </a:p>
          <a:p>
            <a:pPr indent="0" lvl="0" marL="0">
              <a:spcBef>
                <a:spcPts val="6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 name="Shape 56"/>
        <p:cNvGrpSpPr/>
        <p:nvPr/>
      </p:nvGrpSpPr>
      <p:grpSpPr>
        <a:xfrm>
          <a:off x="0" y="0"/>
          <a:ext cx="0" cy="0"/>
          <a:chOff x="0" y="0"/>
          <a:chExt cx="0" cy="0"/>
        </a:xfrm>
      </p:grpSpPr>
      <p:sp>
        <p:nvSpPr>
          <p:cNvPr id="57" name="Shape 5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Review:</a:t>
            </a:r>
            <a:endParaRPr/>
          </a:p>
        </p:txBody>
      </p:sp>
      <p:sp>
        <p:nvSpPr>
          <p:cNvPr id="58" name="Shape 5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What’s an IDE? </a:t>
            </a:r>
            <a:endParaRPr/>
          </a:p>
          <a:p>
            <a:pPr indent="0" lvl="0" marL="0" rtl="0">
              <a:spcBef>
                <a:spcPts val="600"/>
              </a:spcBef>
              <a:spcAft>
                <a:spcPts val="0"/>
              </a:spcAft>
              <a:buNone/>
            </a:pPr>
            <a:r>
              <a:rPr lang="en"/>
              <a:t>What’s a good analogy for code?</a:t>
            </a:r>
            <a:endParaRPr/>
          </a:p>
          <a:p>
            <a:pPr indent="0" lvl="0" marL="0" rtl="0">
              <a:spcBef>
                <a:spcPts val="600"/>
              </a:spcBef>
              <a:spcAft>
                <a:spcPts val="0"/>
              </a:spcAft>
              <a:buNone/>
            </a:pPr>
            <a:r>
              <a:rPr lang="en"/>
              <a:t>How does the coordinate system work?</a:t>
            </a:r>
            <a:endParaRPr/>
          </a:p>
          <a:p>
            <a:pPr indent="0" lvl="0" marL="0" rtl="0">
              <a:spcBef>
                <a:spcPts val="600"/>
              </a:spcBef>
              <a:spcAft>
                <a:spcPts val="0"/>
              </a:spcAft>
              <a:buNone/>
            </a:pPr>
            <a:r>
              <a:rPr lang="en"/>
              <a:t>What’s </a:t>
            </a:r>
            <a:r>
              <a:rPr lang="en">
                <a:highlight>
                  <a:srgbClr val="D9D9D9"/>
                </a:highlight>
              </a:rPr>
              <a:t>void setup() {...}</a:t>
            </a:r>
            <a:r>
              <a:rPr lang="en"/>
              <a:t> ?</a:t>
            </a:r>
            <a:endParaRPr/>
          </a:p>
          <a:p>
            <a:pPr indent="0" lvl="0" marL="0">
              <a:spcBef>
                <a:spcPts val="600"/>
              </a:spcBef>
              <a:spcAft>
                <a:spcPts val="0"/>
              </a:spcAft>
              <a:buNone/>
            </a:pPr>
            <a:r>
              <a:rPr lang="en"/>
              <a:t>What’s </a:t>
            </a:r>
            <a:r>
              <a:rPr lang="en">
                <a:highlight>
                  <a:srgbClr val="CCCCCC"/>
                </a:highlight>
              </a:rPr>
              <a:t>void draw() {...}</a:t>
            </a: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Shape 6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Variables</a:t>
            </a:r>
            <a:endParaRPr/>
          </a:p>
        </p:txBody>
      </p:sp>
      <p:pic>
        <p:nvPicPr>
          <p:cNvPr id="64" name="Shape 64"/>
          <p:cNvPicPr preferRelativeResize="0"/>
          <p:nvPr/>
        </p:nvPicPr>
        <p:blipFill>
          <a:blip r:embed="rId3">
            <a:alphaModFix/>
          </a:blip>
          <a:stretch>
            <a:fillRect/>
          </a:stretch>
        </p:blipFill>
        <p:spPr>
          <a:xfrm>
            <a:off x="570075" y="1417650"/>
            <a:ext cx="8003850" cy="5335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lgn="ctr">
              <a:spcBef>
                <a:spcPts val="0"/>
              </a:spcBef>
              <a:spcAft>
                <a:spcPts val="0"/>
              </a:spcAft>
              <a:buNone/>
            </a:pPr>
            <a:r>
              <a:rPr lang="en"/>
              <a:t>Variables</a:t>
            </a:r>
            <a:endParaRPr/>
          </a:p>
        </p:txBody>
      </p:sp>
      <p:sp>
        <p:nvSpPr>
          <p:cNvPr id="70" name="Shape 7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Think of variables as </a:t>
            </a:r>
            <a:r>
              <a:rPr b="1" lang="en" u="sng"/>
              <a:t>containers</a:t>
            </a:r>
            <a:r>
              <a:rPr lang="en"/>
              <a:t> for holding pieces of information.</a:t>
            </a:r>
            <a:endParaRPr/>
          </a:p>
          <a:p>
            <a:pPr indent="0" lvl="0" marL="0" rtl="0">
              <a:spcBef>
                <a:spcPts val="600"/>
              </a:spcBef>
              <a:spcAft>
                <a:spcPts val="0"/>
              </a:spcAft>
              <a:buNone/>
            </a:pPr>
            <a:r>
              <a:t/>
            </a:r>
            <a:endParaRPr/>
          </a:p>
          <a:p>
            <a:pPr indent="0" lvl="0" marL="0">
              <a:spcBef>
                <a:spcPts val="600"/>
              </a:spcBef>
              <a:spcAft>
                <a:spcPts val="0"/>
              </a:spcAft>
              <a:buNone/>
            </a:pPr>
            <a:r>
              <a:rPr lang="en"/>
              <a:t>You need different containers for different types of information.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containers</a:t>
            </a:r>
            <a:endParaRPr/>
          </a:p>
        </p:txBody>
      </p:sp>
      <p:sp>
        <p:nvSpPr>
          <p:cNvPr id="76" name="Shape 76"/>
          <p:cNvSpPr txBox="1"/>
          <p:nvPr>
            <p:ph idx="1" type="body"/>
          </p:nvPr>
        </p:nvSpPr>
        <p:spPr>
          <a:xfrm>
            <a:off x="457200" y="1600200"/>
            <a:ext cx="69381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Good for storing electronics… and other things too</a:t>
            </a:r>
            <a:endParaRPr/>
          </a:p>
        </p:txBody>
      </p:sp>
      <p:pic>
        <p:nvPicPr>
          <p:cNvPr descr="catinbox.gif" id="77" name="Shape 77"/>
          <p:cNvPicPr preferRelativeResize="0"/>
          <p:nvPr/>
        </p:nvPicPr>
        <p:blipFill>
          <a:blip r:embed="rId3">
            <a:alphaModFix/>
          </a:blip>
          <a:stretch>
            <a:fillRect/>
          </a:stretch>
        </p:blipFill>
        <p:spPr>
          <a:xfrm>
            <a:off x="3492200" y="2666575"/>
            <a:ext cx="4851175" cy="4191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Shape 8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a:p>
        </p:txBody>
      </p:sp>
      <p:sp>
        <p:nvSpPr>
          <p:cNvPr id="83" name="Shape 8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t/>
            </a:r>
            <a:endParaRPr/>
          </a:p>
        </p:txBody>
      </p:sp>
      <p:pic>
        <p:nvPicPr>
          <p:cNvPr descr="containerfit.gif" id="84" name="Shape 84"/>
          <p:cNvPicPr preferRelativeResize="0"/>
          <p:nvPr/>
        </p:nvPicPr>
        <p:blipFill>
          <a:blip r:embed="rId3">
            <a:alphaModFix/>
          </a:blip>
          <a:stretch>
            <a:fillRect/>
          </a:stretch>
        </p:blipFill>
        <p:spPr>
          <a:xfrm>
            <a:off x="1625925" y="274650"/>
            <a:ext cx="6600900" cy="6600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ight 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